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Abel"/>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54D7026-B3D9-4A65-B588-B01ECF7241BF}">
  <a:tblStyle styleId="{754D7026-B3D9-4A65-B588-B01ECF7241BF}" styleName="Table_0">
    <a:wholeTbl>
      <a:tcTxStyle>
        <a:font>
          <a:latin typeface="Arial"/>
          <a:ea typeface="Arial"/>
          <a:cs typeface="Arial"/>
        </a:font>
        <a:srgbClr val="000000"/>
      </a:tcTxStyle>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Abel-regular.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solidFill>
                  <a:srgbClr val="0000FF"/>
                </a:solidFill>
              </a:rPr>
              <a:t>Introduction</a:t>
            </a:r>
            <a:endParaRPr>
              <a:solidFill>
                <a:srgbClr val="0000FF"/>
              </a:solidFill>
            </a:endParaRPr>
          </a:p>
          <a:p>
            <a:pPr indent="0" lvl="0" marL="0">
              <a:spcBef>
                <a:spcPts val="0"/>
              </a:spcBef>
              <a:spcAft>
                <a:spcPts val="0"/>
              </a:spcAft>
              <a:buNone/>
            </a:pPr>
            <a:r>
              <a:t/>
            </a:r>
            <a:endParaRPr/>
          </a:p>
          <a:p>
            <a:pPr indent="0" lvl="0" marL="0">
              <a:spcBef>
                <a:spcPts val="0"/>
              </a:spcBef>
              <a:spcAft>
                <a:spcPts val="0"/>
              </a:spcAft>
              <a:buNone/>
            </a:pPr>
            <a:r>
              <a:rPr lang="en"/>
              <a:t>**Speaker Note text in </a:t>
            </a:r>
            <a:r>
              <a:rPr lang="en">
                <a:solidFill>
                  <a:srgbClr val="0000FF"/>
                </a:solidFill>
              </a:rPr>
              <a:t>BLUE</a:t>
            </a:r>
            <a:r>
              <a:rPr lang="en"/>
              <a:t> is intended to be covered verbally and may not have presentation visual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Shape 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 name="Shape 12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Shape 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1" name="Shape 1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 bar plot</a:t>
            </a:r>
            <a:endParaRPr/>
          </a:p>
          <a:p>
            <a:pPr indent="0" lvl="0" marL="0" rtl="0">
              <a:spcBef>
                <a:spcPts val="0"/>
              </a:spcBef>
              <a:spcAft>
                <a:spcPts val="0"/>
              </a:spcAft>
              <a:buNone/>
            </a:pPr>
            <a:r>
              <a:rPr lang="en"/>
              <a:t>Add chart of top n citites data</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Shape 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0" name="Shape 1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a:t>Post Mortem</a:t>
            </a:r>
            <a:endParaRPr b="1"/>
          </a:p>
          <a:p>
            <a:pPr indent="0" lvl="0" marL="0">
              <a:spcBef>
                <a:spcPts val="0"/>
              </a:spcBef>
              <a:spcAft>
                <a:spcPts val="0"/>
              </a:spcAft>
              <a:buClr>
                <a:schemeClr val="dk1"/>
              </a:buClr>
              <a:buSzPts val="1100"/>
              <a:buFont typeface="Arial"/>
              <a:buNone/>
            </a:pPr>
            <a:r>
              <a:rPr lang="en"/>
              <a:t>Discuss any difficulties that arose, and how you dealt with them</a:t>
            </a:r>
            <a:endParaRPr/>
          </a:p>
          <a:p>
            <a:pPr indent="0" lvl="0" marL="0">
              <a:spcBef>
                <a:spcPts val="0"/>
              </a:spcBef>
              <a:spcAft>
                <a:spcPts val="0"/>
              </a:spcAft>
              <a:buClr>
                <a:schemeClr val="dk1"/>
              </a:buClr>
              <a:buSzPts val="1100"/>
              <a:buFont typeface="Arial"/>
              <a:buNone/>
            </a:pPr>
            <a:r>
              <a:rPr lang="en"/>
              <a:t>Discuss any additional questions that came up, but which you didn't have time to answer: What would you research next, if you had two more weeks?</a:t>
            </a:r>
            <a:endParaRPr/>
          </a:p>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Shape 1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7" name="Shape 1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a:t>Define the core message or hypothesis of your project.</a:t>
            </a:r>
            <a:endParaRPr/>
          </a:p>
          <a:p>
            <a:pPr indent="0" lvl="0" marL="0">
              <a:spcBef>
                <a:spcPts val="0"/>
              </a:spcBef>
              <a:spcAft>
                <a:spcPts val="0"/>
              </a:spcAft>
              <a:buClr>
                <a:schemeClr val="dk1"/>
              </a:buClr>
              <a:buSzPts val="1100"/>
              <a:buFont typeface="Arial"/>
              <a:buNone/>
            </a:pPr>
            <a:r>
              <a:rPr lang="en"/>
              <a:t>Describe the questions you asked, and</a:t>
            </a:r>
            <a:r>
              <a:rPr lang="en">
                <a:solidFill>
                  <a:srgbClr val="0000FF"/>
                </a:solidFill>
              </a:rPr>
              <a:t> why you asked them</a:t>
            </a:r>
            <a:endParaRPr>
              <a:solidFill>
                <a:srgbClr val="0000FF"/>
              </a:solidFill>
            </a:endParaRPr>
          </a:p>
          <a:p>
            <a:pPr indent="0" lvl="0" marL="0">
              <a:spcBef>
                <a:spcPts val="0"/>
              </a:spcBef>
              <a:spcAft>
                <a:spcPts val="0"/>
              </a:spcAft>
              <a:buNone/>
            </a:pPr>
            <a:r>
              <a:rPr lang="en">
                <a:solidFill>
                  <a:srgbClr val="0000FF"/>
                </a:solidFill>
              </a:rPr>
              <a:t>Describe whether you were able to answer these questions to your satisfaction, and briefly summarize your findings</a:t>
            </a:r>
            <a:endParaRPr>
              <a:solidFill>
                <a:srgbClr val="0000FF"/>
              </a:solidFill>
            </a:endParaRPr>
          </a:p>
          <a:p>
            <a:pPr indent="0" lvl="0" marL="0">
              <a:spcBef>
                <a:spcPts val="0"/>
              </a:spcBef>
              <a:spcAft>
                <a:spcPts val="0"/>
              </a:spcAft>
              <a:buNone/>
            </a:pPr>
            <a:r>
              <a:rPr lang="en">
                <a:solidFill>
                  <a:srgbClr val="0000FF"/>
                </a:solidFill>
              </a:rPr>
              <a:t>Elaborate on the questions you asked, describing what kinds of data you needed to answer them, and where you found it</a:t>
            </a:r>
            <a:endParaRPr>
              <a:solidFill>
                <a:srgbClr val="0000FF"/>
              </a:solidFill>
            </a:endParaRPr>
          </a:p>
          <a:p>
            <a:pPr indent="0" lvl="0" marL="0">
              <a:spcBef>
                <a:spcPts val="0"/>
              </a:spcBef>
              <a:spcAft>
                <a:spcPts val="0"/>
              </a:spcAft>
              <a:buClr>
                <a:schemeClr val="dk1"/>
              </a:buClr>
              <a:buSzPts val="1100"/>
              <a:buFont typeface="Arial"/>
              <a:buNone/>
            </a:pPr>
            <a:r>
              <a:t/>
            </a:r>
            <a:endParaRPr>
              <a:solidFill>
                <a:srgbClr val="0000FF"/>
              </a:solidFill>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Add snippets or other visual interest if more notes are not needed or available</a:t>
            </a:r>
            <a:endParaRPr/>
          </a:p>
          <a:p>
            <a:pPr indent="0" lvl="0" mar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E</a:t>
            </a:r>
            <a:r>
              <a:rPr lang="en"/>
              <a:t>xploitation</a:t>
            </a:r>
            <a:r>
              <a:rPr lang="en"/>
              <a:t> process, including some deadend sources, Brief exploration of Notebook o</a:t>
            </a:r>
            <a:endParaRPr/>
          </a:p>
          <a:p>
            <a:pPr indent="0" lvl="0" marL="0">
              <a:spcBef>
                <a:spcPts val="0"/>
              </a:spcBef>
              <a:spcAft>
                <a:spcPts val="0"/>
              </a:spcAft>
              <a:buClr>
                <a:schemeClr val="dk1"/>
              </a:buClr>
              <a:buSzPts val="1100"/>
              <a:buFont typeface="Arial"/>
              <a:buNone/>
            </a:pPr>
            <a:r>
              <a:rPr b="1" lang="en"/>
              <a:t>Data Cleanup &amp; Exploration</a:t>
            </a:r>
            <a:endParaRPr b="1"/>
          </a:p>
          <a:p>
            <a:pPr indent="0" lvl="0" marL="0">
              <a:spcBef>
                <a:spcPts val="0"/>
              </a:spcBef>
              <a:spcAft>
                <a:spcPts val="0"/>
              </a:spcAft>
              <a:buClr>
                <a:schemeClr val="dk1"/>
              </a:buClr>
              <a:buSzPts val="1100"/>
              <a:buFont typeface="Arial"/>
              <a:buNone/>
            </a:pPr>
            <a:r>
              <a:rPr lang="en"/>
              <a:t>Describe the exploration and cleanup process</a:t>
            </a:r>
            <a:endParaRPr/>
          </a:p>
          <a:p>
            <a:pPr indent="0" lvl="0" marL="0">
              <a:spcBef>
                <a:spcPts val="0"/>
              </a:spcBef>
              <a:spcAft>
                <a:spcPts val="0"/>
              </a:spcAft>
              <a:buClr>
                <a:schemeClr val="dk1"/>
              </a:buClr>
              <a:buSzPts val="1100"/>
              <a:buFont typeface="Arial"/>
              <a:buNone/>
            </a:pPr>
            <a:r>
              <a:rPr lang="en"/>
              <a:t>Discuss insights you had while exploring the data that you didn't anticipate</a:t>
            </a:r>
            <a:endParaRPr/>
          </a:p>
          <a:p>
            <a:pPr indent="0" lvl="0" marL="0">
              <a:spcBef>
                <a:spcPts val="0"/>
              </a:spcBef>
              <a:spcAft>
                <a:spcPts val="0"/>
              </a:spcAft>
              <a:buClr>
                <a:schemeClr val="dk1"/>
              </a:buClr>
              <a:buSzPts val="1100"/>
              <a:buFont typeface="Arial"/>
              <a:buNone/>
            </a:pPr>
            <a:r>
              <a:rPr lang="en"/>
              <a:t>Discuss any problems that arose after exploring the data, and how you resolved them</a:t>
            </a:r>
            <a:endParaRPr/>
          </a:p>
          <a:p>
            <a:pPr indent="0" lvl="0" marL="0">
              <a:spcBef>
                <a:spcPts val="0"/>
              </a:spcBef>
              <a:spcAft>
                <a:spcPts val="0"/>
              </a:spcAft>
              <a:buClr>
                <a:schemeClr val="dk1"/>
              </a:buClr>
              <a:buSzPts val="1100"/>
              <a:buFont typeface="Arial"/>
              <a:buNone/>
            </a:pPr>
            <a:r>
              <a:rPr lang="en"/>
              <a:t>Present and discuss interesting figures developed during exploration, ideally with the help of Jupyter Notebook</a:t>
            </a:r>
            <a:endParaRPr/>
          </a:p>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
                <a:solidFill>
                  <a:schemeClr val="dk1"/>
                </a:solidFill>
              </a:rPr>
              <a:t>Data Analysis</a:t>
            </a:r>
            <a:endParaRPr b="1">
              <a:solidFill>
                <a:schemeClr val="dk1"/>
              </a:solidFill>
            </a:endParaRPr>
          </a:p>
          <a:p>
            <a:pPr indent="0" lvl="0" marL="0">
              <a:spcBef>
                <a:spcPts val="0"/>
              </a:spcBef>
              <a:spcAft>
                <a:spcPts val="0"/>
              </a:spcAft>
              <a:buNone/>
            </a:pPr>
            <a:r>
              <a:rPr lang="en">
                <a:solidFill>
                  <a:schemeClr val="dk1"/>
                </a:solidFill>
              </a:rPr>
              <a:t>Discuss the steps you took to analyze the data and answer each question you asked in your proposal</a:t>
            </a:r>
            <a:endParaRPr>
              <a:solidFill>
                <a:schemeClr val="dk1"/>
              </a:solidFill>
            </a:endParaRPr>
          </a:p>
          <a:p>
            <a:pPr indent="0" lvl="0" marL="0">
              <a:spcBef>
                <a:spcPts val="0"/>
              </a:spcBef>
              <a:spcAft>
                <a:spcPts val="0"/>
              </a:spcAft>
              <a:buNone/>
            </a:pPr>
            <a:r>
              <a:rPr lang="en">
                <a:solidFill>
                  <a:schemeClr val="dk1"/>
                </a:solidFill>
              </a:rPr>
              <a:t>Present and discuss interesting figures developed during analysis, ideally with the help of Jupyter Notebook</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t/>
            </a:r>
            <a:endParaRPr>
              <a:solidFill>
                <a:schemeClr val="dk1"/>
              </a:solidFill>
            </a:endParaRPr>
          </a:p>
          <a:p>
            <a:pPr indent="0" lvl="0" marL="0" rtl="0">
              <a:spcBef>
                <a:spcPts val="0"/>
              </a:spcBef>
              <a:spcAft>
                <a:spcPts val="0"/>
              </a:spcAft>
              <a:buNone/>
            </a:pPr>
            <a:r>
              <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Question 1: Top ten by Salary:</a:t>
            </a:r>
            <a:endParaRPr/>
          </a:p>
          <a:p>
            <a:pPr indent="0" lvl="0" marL="0">
              <a:spcBef>
                <a:spcPts val="0"/>
              </a:spcBef>
              <a:spcAft>
                <a:spcPts val="0"/>
              </a:spcAft>
              <a:buClr>
                <a:schemeClr val="dk1"/>
              </a:buClr>
              <a:buSzPts val="1100"/>
              <a:buFont typeface="Arial"/>
              <a:buNone/>
            </a:pPr>
            <a:r>
              <a:rPr lang="en"/>
              <a:t>California	Cupertino	$125,000.00</a:t>
            </a:r>
            <a:endParaRPr/>
          </a:p>
          <a:p>
            <a:pPr indent="0" lvl="0" marL="0">
              <a:spcBef>
                <a:spcPts val="0"/>
              </a:spcBef>
              <a:spcAft>
                <a:spcPts val="0"/>
              </a:spcAft>
              <a:buClr>
                <a:schemeClr val="dk1"/>
              </a:buClr>
              <a:buSzPts val="1100"/>
              <a:buFont typeface="Arial"/>
              <a:buNone/>
            </a:pPr>
            <a:r>
              <a:rPr lang="en"/>
              <a:t>California	Irvine	$85,295.36</a:t>
            </a:r>
            <a:endParaRPr/>
          </a:p>
          <a:p>
            <a:pPr indent="0" lvl="0" marL="0">
              <a:spcBef>
                <a:spcPts val="0"/>
              </a:spcBef>
              <a:spcAft>
                <a:spcPts val="0"/>
              </a:spcAft>
              <a:buClr>
                <a:schemeClr val="dk1"/>
              </a:buClr>
              <a:buSzPts val="1100"/>
              <a:buFont typeface="Arial"/>
              <a:buNone/>
            </a:pPr>
            <a:r>
              <a:rPr lang="en"/>
              <a:t>California	Los Angeles	$86,269.74</a:t>
            </a:r>
            <a:endParaRPr/>
          </a:p>
          <a:p>
            <a:pPr indent="0" lvl="0" marL="0">
              <a:spcBef>
                <a:spcPts val="0"/>
              </a:spcBef>
              <a:spcAft>
                <a:spcPts val="0"/>
              </a:spcAft>
              <a:buClr>
                <a:schemeClr val="dk1"/>
              </a:buClr>
              <a:buSzPts val="1100"/>
              <a:buFont typeface="Arial"/>
              <a:buNone/>
            </a:pPr>
            <a:r>
              <a:rPr lang="en"/>
              <a:t>California	Menlo Park	$86,400.00</a:t>
            </a:r>
            <a:endParaRPr/>
          </a:p>
          <a:p>
            <a:pPr indent="0" lvl="0" marL="0">
              <a:spcBef>
                <a:spcPts val="0"/>
              </a:spcBef>
              <a:spcAft>
                <a:spcPts val="0"/>
              </a:spcAft>
              <a:buClr>
                <a:schemeClr val="dk1"/>
              </a:buClr>
              <a:buSzPts val="1100"/>
              <a:buFont typeface="Arial"/>
              <a:buNone/>
            </a:pPr>
            <a:r>
              <a:rPr lang="en"/>
              <a:t>California	Mountain View	$103,042.00</a:t>
            </a:r>
            <a:endParaRPr/>
          </a:p>
          <a:p>
            <a:pPr indent="0" lvl="0" marL="0">
              <a:spcBef>
                <a:spcPts val="0"/>
              </a:spcBef>
              <a:spcAft>
                <a:spcPts val="0"/>
              </a:spcAft>
              <a:buClr>
                <a:schemeClr val="dk1"/>
              </a:buClr>
              <a:buSzPts val="1100"/>
              <a:buFont typeface="Arial"/>
              <a:buNone/>
            </a:pPr>
            <a:r>
              <a:rPr lang="en"/>
              <a:t>California	Palo Alto	$114,109.51</a:t>
            </a:r>
            <a:endParaRPr/>
          </a:p>
          <a:p>
            <a:pPr indent="0" lvl="0" marL="0">
              <a:spcBef>
                <a:spcPts val="0"/>
              </a:spcBef>
              <a:spcAft>
                <a:spcPts val="0"/>
              </a:spcAft>
              <a:buClr>
                <a:schemeClr val="dk1"/>
              </a:buClr>
              <a:buSzPts val="1100"/>
              <a:buFont typeface="Arial"/>
              <a:buNone/>
            </a:pPr>
            <a:r>
              <a:rPr lang="en"/>
              <a:t>California	San Diego	$91,324.00</a:t>
            </a:r>
            <a:endParaRPr/>
          </a:p>
          <a:p>
            <a:pPr indent="0" lvl="0" marL="0">
              <a:spcBef>
                <a:spcPts val="0"/>
              </a:spcBef>
              <a:spcAft>
                <a:spcPts val="0"/>
              </a:spcAft>
              <a:buClr>
                <a:schemeClr val="dk1"/>
              </a:buClr>
              <a:buSzPts val="1100"/>
              <a:buFont typeface="Arial"/>
              <a:buNone/>
            </a:pPr>
            <a:r>
              <a:rPr lang="en"/>
              <a:t>California	San Francisco	$114,060.42</a:t>
            </a:r>
            <a:endParaRPr/>
          </a:p>
          <a:p>
            <a:pPr indent="0" lvl="0" marL="0">
              <a:spcBef>
                <a:spcPts val="0"/>
              </a:spcBef>
              <a:spcAft>
                <a:spcPts val="0"/>
              </a:spcAft>
              <a:buClr>
                <a:schemeClr val="dk1"/>
              </a:buClr>
              <a:buSzPts val="1100"/>
              <a:buFont typeface="Arial"/>
              <a:buNone/>
            </a:pPr>
            <a:r>
              <a:rPr lang="en"/>
              <a:t>California	San Jose	$117,109.79</a:t>
            </a:r>
            <a:endParaRPr/>
          </a:p>
          <a:p>
            <a:pPr indent="0" lvl="0" marL="0">
              <a:spcBef>
                <a:spcPts val="0"/>
              </a:spcBef>
              <a:spcAft>
                <a:spcPts val="0"/>
              </a:spcAft>
              <a:buClr>
                <a:schemeClr val="dk1"/>
              </a:buClr>
              <a:buSzPts val="1100"/>
              <a:buFont typeface="Arial"/>
              <a:buNone/>
            </a:pPr>
            <a:r>
              <a:rPr lang="en"/>
              <a:t>California	San Mateo	$104,804.68</a:t>
            </a:r>
            <a:endParaRPr/>
          </a:p>
          <a:p>
            <a:pPr indent="0" lvl="0" marL="0">
              <a:spcBef>
                <a:spcPts val="0"/>
              </a:spcBef>
              <a:spcAft>
                <a:spcPts val="0"/>
              </a:spcAft>
              <a:buClr>
                <a:schemeClr val="dk1"/>
              </a:buClr>
              <a:buSzPts val="1100"/>
              <a:buFont typeface="Arial"/>
              <a:buNone/>
            </a:pPr>
            <a:r>
              <a:t/>
            </a:r>
            <a:endParaRPr b="1"/>
          </a:p>
          <a:p>
            <a:pPr indent="0" lvl="0" marL="0">
              <a:spcBef>
                <a:spcPts val="0"/>
              </a:spcBef>
              <a:spcAft>
                <a:spcPts val="0"/>
              </a:spcAft>
              <a:buClr>
                <a:schemeClr val="dk1"/>
              </a:buClr>
              <a:buSzPts val="1100"/>
              <a:buFont typeface="Arial"/>
              <a:buNone/>
            </a:pPr>
            <a:r>
              <a:rPr lang="en"/>
              <a:t>Discuss your findings. Did you find what you expected to find? If not, why not? What inferences or general conclusions can you draw from your analysis?</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 name="Shape 9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p>
            <a:pPr indent="0" lvl="0" marL="0" algn="r">
              <a:spcBef>
                <a:spcPts val="0"/>
              </a:spcBef>
              <a:spcAft>
                <a:spcPts val="0"/>
              </a:spcAft>
              <a:buNone/>
            </a:pPr>
            <a:fld id="{00000000-1234-1234-1234-123412341234}" type="slidenum">
              <a:rPr lang="en" sz="1000">
                <a:solidFill>
                  <a:schemeClr val="dk2"/>
                </a:solidFill>
              </a:rPr>
              <a:t>‹#›</a:t>
            </a:fld>
            <a:endParaRPr sz="1000">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3.png"/><Relationship Id="rId5"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20.png"/><Relationship Id="rId5"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6.jpg"/><Relationship Id="rId5"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github.com/buitron/ds_team_project1" TargetMode="External"/><Relationship Id="rId4" Type="http://schemas.openxmlformats.org/officeDocument/2006/relationships/hyperlink" Target="https://datastudio.google.com/open/1wSZa1h_qw7FO1sFErgx-Pyi1XMFVKy6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2.png"/><Relationship Id="rId5"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198600" y="1580275"/>
            <a:ext cx="5581200" cy="1669800"/>
          </a:xfrm>
          <a:prstGeom prst="rect">
            <a:avLst/>
          </a:prstGeom>
        </p:spPr>
        <p:txBody>
          <a:bodyPr anchorCtr="0" anchor="b" bIns="91425" lIns="91425" spcFirstLastPara="1" rIns="91425" wrap="square" tIns="91425">
            <a:noAutofit/>
          </a:bodyPr>
          <a:lstStyle/>
          <a:p>
            <a:pPr indent="0" lvl="0" marL="0" algn="l">
              <a:spcBef>
                <a:spcPts val="0"/>
              </a:spcBef>
              <a:spcAft>
                <a:spcPts val="0"/>
              </a:spcAft>
              <a:buNone/>
            </a:pPr>
            <a:r>
              <a:rPr b="1" lang="en" sz="6000">
                <a:solidFill>
                  <a:srgbClr val="FFFFFF"/>
                </a:solidFill>
                <a:latin typeface="Abel"/>
                <a:ea typeface="Abel"/>
                <a:cs typeface="Abel"/>
                <a:sym typeface="Abel"/>
              </a:rPr>
              <a:t>Data Scientist on the Move! </a:t>
            </a:r>
            <a:endParaRPr b="1" sz="6000">
              <a:solidFill>
                <a:srgbClr val="FFFFFF"/>
              </a:solidFill>
              <a:latin typeface="Abel"/>
              <a:ea typeface="Abel"/>
              <a:cs typeface="Abel"/>
              <a:sym typeface="Abel"/>
            </a:endParaRPr>
          </a:p>
        </p:txBody>
      </p:sp>
      <p:sp>
        <p:nvSpPr>
          <p:cNvPr id="55" name="Shape 55"/>
          <p:cNvSpPr txBox="1"/>
          <p:nvPr>
            <p:ph idx="1" type="subTitle"/>
          </p:nvPr>
        </p:nvSpPr>
        <p:spPr>
          <a:xfrm>
            <a:off x="546050" y="3128125"/>
            <a:ext cx="7665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Abel"/>
                <a:ea typeface="Abel"/>
                <a:cs typeface="Abel"/>
                <a:sym typeface="Abel"/>
              </a:rPr>
              <a:t>Examining Salary and Cost of Living in the US</a:t>
            </a:r>
            <a:endParaRPr>
              <a:solidFill>
                <a:srgbClr val="FFFFFF"/>
              </a:solidFill>
              <a:latin typeface="Abel"/>
              <a:ea typeface="Abel"/>
              <a:cs typeface="Abel"/>
              <a:sym typeface="Abel"/>
            </a:endParaRPr>
          </a:p>
        </p:txBody>
      </p:sp>
      <p:sp>
        <p:nvSpPr>
          <p:cNvPr id="56" name="Shape 56"/>
          <p:cNvSpPr txBox="1"/>
          <p:nvPr/>
        </p:nvSpPr>
        <p:spPr>
          <a:xfrm>
            <a:off x="7597725" y="4065550"/>
            <a:ext cx="1590900" cy="1227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solidFill>
                  <a:srgbClr val="FFFFFF"/>
                </a:solidFill>
                <a:latin typeface="Abel"/>
                <a:ea typeface="Abel"/>
                <a:cs typeface="Abel"/>
                <a:sym typeface="Abel"/>
              </a:rPr>
              <a:t>Jedi Scientists</a:t>
            </a:r>
            <a:endParaRPr>
              <a:solidFill>
                <a:srgbClr val="FFFFFF"/>
              </a:solidFill>
              <a:latin typeface="Abel"/>
              <a:ea typeface="Abel"/>
              <a:cs typeface="Abel"/>
              <a:sym typeface="Abel"/>
            </a:endParaRPr>
          </a:p>
          <a:p>
            <a:pPr indent="-292100" lvl="0" marL="457200" rtl="0">
              <a:spcBef>
                <a:spcPts val="0"/>
              </a:spcBef>
              <a:spcAft>
                <a:spcPts val="0"/>
              </a:spcAft>
              <a:buClr>
                <a:srgbClr val="FFFFFF"/>
              </a:buClr>
              <a:buSzPts val="1000"/>
              <a:buFont typeface="Abel"/>
              <a:buChar char="●"/>
            </a:pPr>
            <a:r>
              <a:rPr lang="en" sz="1000">
                <a:solidFill>
                  <a:srgbClr val="FFFFFF"/>
                </a:solidFill>
                <a:latin typeface="Abel"/>
                <a:ea typeface="Abel"/>
                <a:cs typeface="Abel"/>
                <a:sym typeface="Abel"/>
              </a:rPr>
              <a:t>Mindy Bartlett</a:t>
            </a:r>
            <a:endParaRPr sz="1000">
              <a:solidFill>
                <a:srgbClr val="FFFFFF"/>
              </a:solidFill>
              <a:latin typeface="Abel"/>
              <a:ea typeface="Abel"/>
              <a:cs typeface="Abel"/>
              <a:sym typeface="Abel"/>
            </a:endParaRPr>
          </a:p>
          <a:p>
            <a:pPr indent="-292100" lvl="0" marL="457200" rtl="0">
              <a:spcBef>
                <a:spcPts val="0"/>
              </a:spcBef>
              <a:spcAft>
                <a:spcPts val="0"/>
              </a:spcAft>
              <a:buClr>
                <a:srgbClr val="FFFFFF"/>
              </a:buClr>
              <a:buSzPts val="1000"/>
              <a:buFont typeface="Abel"/>
              <a:buChar char="●"/>
            </a:pPr>
            <a:r>
              <a:rPr lang="en" sz="1000">
                <a:solidFill>
                  <a:srgbClr val="FFFFFF"/>
                </a:solidFill>
                <a:latin typeface="Abel"/>
                <a:ea typeface="Abel"/>
                <a:cs typeface="Abel"/>
                <a:sym typeface="Abel"/>
              </a:rPr>
              <a:t>Christina Wang</a:t>
            </a:r>
            <a:endParaRPr sz="1000">
              <a:solidFill>
                <a:srgbClr val="FFFFFF"/>
              </a:solidFill>
              <a:latin typeface="Abel"/>
              <a:ea typeface="Abel"/>
              <a:cs typeface="Abel"/>
              <a:sym typeface="Abel"/>
            </a:endParaRPr>
          </a:p>
          <a:p>
            <a:pPr indent="-292100" lvl="0" marL="457200" rtl="0">
              <a:spcBef>
                <a:spcPts val="0"/>
              </a:spcBef>
              <a:spcAft>
                <a:spcPts val="0"/>
              </a:spcAft>
              <a:buClr>
                <a:srgbClr val="FFFFFF"/>
              </a:buClr>
              <a:buSzPts val="1000"/>
              <a:buFont typeface="Abel"/>
              <a:buChar char="●"/>
            </a:pPr>
            <a:r>
              <a:rPr lang="en" sz="1000">
                <a:solidFill>
                  <a:srgbClr val="FFFFFF"/>
                </a:solidFill>
                <a:latin typeface="Abel"/>
                <a:ea typeface="Abel"/>
                <a:cs typeface="Abel"/>
                <a:sym typeface="Abel"/>
              </a:rPr>
              <a:t>Alexander Buitron</a:t>
            </a:r>
            <a:endParaRPr sz="1000">
              <a:solidFill>
                <a:srgbClr val="FFFFFF"/>
              </a:solidFill>
              <a:latin typeface="Abel"/>
              <a:ea typeface="Abel"/>
              <a:cs typeface="Abel"/>
              <a:sym typeface="Abel"/>
            </a:endParaRPr>
          </a:p>
          <a:p>
            <a:pPr indent="-292100" lvl="0" marL="457200" rtl="0">
              <a:spcBef>
                <a:spcPts val="0"/>
              </a:spcBef>
              <a:spcAft>
                <a:spcPts val="0"/>
              </a:spcAft>
              <a:buClr>
                <a:srgbClr val="FFFFFF"/>
              </a:buClr>
              <a:buSzPts val="1000"/>
              <a:buFont typeface="Abel"/>
              <a:buChar char="●"/>
            </a:pPr>
            <a:r>
              <a:rPr lang="en" sz="1000">
                <a:solidFill>
                  <a:srgbClr val="FFFFFF"/>
                </a:solidFill>
                <a:latin typeface="Abel"/>
                <a:ea typeface="Abel"/>
                <a:cs typeface="Abel"/>
                <a:sym typeface="Abel"/>
              </a:rPr>
              <a:t>Harry Wang</a:t>
            </a:r>
            <a:endParaRPr sz="1000">
              <a:solidFill>
                <a:srgbClr val="FFFFFF"/>
              </a:solidFill>
              <a:latin typeface="Abel"/>
              <a:ea typeface="Abel"/>
              <a:cs typeface="Abel"/>
              <a:sym typeface="Abel"/>
            </a:endParaRPr>
          </a:p>
          <a:p>
            <a:pPr indent="0" lvl="0" marL="0" rtl="0">
              <a:spcBef>
                <a:spcPts val="0"/>
              </a:spcBef>
              <a:spcAft>
                <a:spcPts val="0"/>
              </a:spcAft>
              <a:buNone/>
            </a:pPr>
            <a:r>
              <a:t/>
            </a:r>
            <a:endParaRPr b="1" sz="1000">
              <a:solidFill>
                <a:srgbClr val="FFFFFF"/>
              </a:solidFill>
              <a:latin typeface="Abel"/>
              <a:ea typeface="Abel"/>
              <a:cs typeface="Abel"/>
              <a:sym typeface="Abe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Shape 131"/>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pic>
        <p:nvPicPr>
          <p:cNvPr id="132" name="Shape 132"/>
          <p:cNvPicPr preferRelativeResize="0"/>
          <p:nvPr/>
        </p:nvPicPr>
        <p:blipFill>
          <a:blip r:embed="rId3">
            <a:alphaModFix/>
          </a:blip>
          <a:stretch>
            <a:fillRect/>
          </a:stretch>
        </p:blipFill>
        <p:spPr>
          <a:xfrm>
            <a:off x="4898900" y="2627850"/>
            <a:ext cx="3814501" cy="2280198"/>
          </a:xfrm>
          <a:prstGeom prst="rect">
            <a:avLst/>
          </a:prstGeom>
          <a:noFill/>
          <a:ln>
            <a:noFill/>
          </a:ln>
        </p:spPr>
      </p:pic>
      <p:pic>
        <p:nvPicPr>
          <p:cNvPr id="133" name="Shape 133"/>
          <p:cNvPicPr preferRelativeResize="0"/>
          <p:nvPr/>
        </p:nvPicPr>
        <p:blipFill>
          <a:blip r:embed="rId4">
            <a:alphaModFix/>
          </a:blip>
          <a:stretch>
            <a:fillRect/>
          </a:stretch>
        </p:blipFill>
        <p:spPr>
          <a:xfrm>
            <a:off x="4076100" y="1380538"/>
            <a:ext cx="2488050" cy="2488075"/>
          </a:xfrm>
          <a:prstGeom prst="rect">
            <a:avLst/>
          </a:prstGeom>
          <a:noFill/>
          <a:ln>
            <a:noFill/>
          </a:ln>
        </p:spPr>
      </p:pic>
      <p:pic>
        <p:nvPicPr>
          <p:cNvPr id="134" name="Shape 134"/>
          <p:cNvPicPr preferRelativeResize="0"/>
          <p:nvPr/>
        </p:nvPicPr>
        <p:blipFill>
          <a:blip r:embed="rId5">
            <a:alphaModFix/>
          </a:blip>
          <a:stretch>
            <a:fillRect/>
          </a:stretch>
        </p:blipFill>
        <p:spPr>
          <a:xfrm>
            <a:off x="171575" y="1659975"/>
            <a:ext cx="2893825" cy="1929217"/>
          </a:xfrm>
          <a:prstGeom prst="rect">
            <a:avLst/>
          </a:prstGeom>
          <a:noFill/>
          <a:ln>
            <a:noFill/>
          </a:ln>
        </p:spPr>
      </p:pic>
      <p:sp>
        <p:nvSpPr>
          <p:cNvPr id="135" name="Shape 135"/>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a:solidFill>
                  <a:srgbClr val="F3F3F3"/>
                </a:solidFill>
                <a:latin typeface="Abel"/>
                <a:ea typeface="Abel"/>
                <a:cs typeface="Abel"/>
                <a:sym typeface="Abel"/>
              </a:rPr>
              <a:t>City # 1</a:t>
            </a:r>
            <a:r>
              <a:rPr lang="en">
                <a:solidFill>
                  <a:srgbClr val="F3F3F3"/>
                </a:solidFill>
                <a:latin typeface="Abel"/>
                <a:ea typeface="Abel"/>
                <a:cs typeface="Abel"/>
                <a:sym typeface="Abel"/>
              </a:rPr>
              <a:t>: Cupertino, CA</a:t>
            </a:r>
            <a:endParaRPr>
              <a:solidFill>
                <a:srgbClr val="F3F3F3"/>
              </a:solidFill>
              <a:latin typeface="Abel"/>
              <a:ea typeface="Abel"/>
              <a:cs typeface="Abel"/>
              <a:sym typeface="Abel"/>
            </a:endParaRPr>
          </a:p>
        </p:txBody>
      </p:sp>
      <p:sp>
        <p:nvSpPr>
          <p:cNvPr id="136" name="Shape 136"/>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a:t>
            </a:r>
            <a:r>
              <a:rPr lang="en" sz="3000">
                <a:solidFill>
                  <a:srgbClr val="FFFFFF"/>
                </a:solidFill>
                <a:latin typeface="Abel"/>
                <a:ea typeface="Abel"/>
                <a:cs typeface="Abel"/>
                <a:sym typeface="Abel"/>
              </a:rPr>
              <a:t>Top Three Cities for a Single Data Scientist</a:t>
            </a:r>
            <a:endParaRPr sz="2400">
              <a:solidFill>
                <a:srgbClr val="FFFFFF"/>
              </a:solidFill>
              <a:latin typeface="Abel"/>
              <a:ea typeface="Abel"/>
              <a:cs typeface="Abel"/>
              <a:sym typeface="Abel"/>
            </a:endParaRPr>
          </a:p>
        </p:txBody>
      </p:sp>
      <p:sp>
        <p:nvSpPr>
          <p:cNvPr id="137" name="Shape 137"/>
          <p:cNvSpPr txBox="1"/>
          <p:nvPr/>
        </p:nvSpPr>
        <p:spPr>
          <a:xfrm>
            <a:off x="76200" y="3589200"/>
            <a:ext cx="3082500" cy="16131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Headquarters of Apple</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Home to many parks and open space preserves </a:t>
            </a:r>
            <a:endParaRPr sz="1100">
              <a:solidFill>
                <a:srgbClr val="F3F3F3"/>
              </a:solidFill>
              <a:latin typeface="Abel"/>
              <a:ea typeface="Abel"/>
              <a:cs typeface="Abel"/>
              <a:sym typeface="Abel"/>
            </a:endParaRPr>
          </a:p>
          <a:p>
            <a:pPr indent="-298450" lvl="0" marL="45720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Proximity to San Francisco provides wealth of events and nightlife</a:t>
            </a:r>
            <a:endParaRPr sz="1100">
              <a:solidFill>
                <a:srgbClr val="F3F3F3"/>
              </a:solidFill>
              <a:latin typeface="Abel"/>
              <a:ea typeface="Abel"/>
              <a:cs typeface="Abel"/>
              <a:sym typeface="Abel"/>
            </a:endParaRPr>
          </a:p>
          <a:p>
            <a:pPr indent="0" lvl="0" marL="0">
              <a:spcBef>
                <a:spcPts val="0"/>
              </a:spcBef>
              <a:spcAft>
                <a:spcPts val="0"/>
              </a:spcAft>
              <a:buNone/>
            </a:pPr>
            <a:r>
              <a:t/>
            </a:r>
            <a:endParaRPr sz="1100">
              <a:solidFill>
                <a:srgbClr val="666666"/>
              </a:solidFill>
              <a:latin typeface="Abel"/>
              <a:ea typeface="Abel"/>
              <a:cs typeface="Abel"/>
              <a:sym typeface="Abel"/>
            </a:endParaRPr>
          </a:p>
        </p:txBody>
      </p:sp>
      <p:sp>
        <p:nvSpPr>
          <p:cNvPr id="138" name="Shape 138"/>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Restaurant: </a:t>
            </a:r>
            <a:r>
              <a:rPr lang="en" sz="1100">
                <a:solidFill>
                  <a:srgbClr val="FFFFFF"/>
                </a:solidFill>
                <a:latin typeface="Abel"/>
                <a:ea typeface="Abel"/>
                <a:cs typeface="Abel"/>
                <a:sym typeface="Abel"/>
              </a:rPr>
              <a:t>$660</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a:t>
            </a:r>
            <a:r>
              <a:rPr lang="en" sz="1100">
                <a:solidFill>
                  <a:srgbClr val="FFFFFF"/>
                </a:solidFill>
                <a:latin typeface="Abel"/>
                <a:ea typeface="Abel"/>
                <a:cs typeface="Abel"/>
                <a:sym typeface="Abel"/>
              </a:rPr>
              <a:t> $267</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a:t>
            </a:r>
            <a:r>
              <a:rPr lang="en" sz="1100">
                <a:solidFill>
                  <a:srgbClr val="FFFFFF"/>
                </a:solidFill>
                <a:latin typeface="Abel"/>
                <a:ea typeface="Abel"/>
                <a:cs typeface="Abel"/>
                <a:sym typeface="Abel"/>
              </a:rPr>
              <a:t>: $1,920</a:t>
            </a:r>
            <a:br>
              <a:rPr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a:t>
            </a:r>
            <a:r>
              <a:rPr lang="en" sz="1100">
                <a:solidFill>
                  <a:schemeClr val="lt1"/>
                </a:solidFill>
                <a:latin typeface="Abel"/>
                <a:ea typeface="Abel"/>
                <a:cs typeface="Abel"/>
                <a:sym typeface="Abel"/>
              </a:rPr>
              <a:t>: $10,417</a:t>
            </a:r>
            <a:br>
              <a:rPr lang="en" sz="1100">
                <a:solidFill>
                  <a:schemeClr val="lt1"/>
                </a:solidFill>
                <a:latin typeface="Abel"/>
                <a:ea typeface="Abel"/>
                <a:cs typeface="Abel"/>
                <a:sym typeface="Abel"/>
              </a:rPr>
            </a:br>
            <a:br>
              <a:rPr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a:t>
            </a:r>
            <a:r>
              <a:rPr lang="en" sz="1100">
                <a:solidFill>
                  <a:srgbClr val="FFFFFF"/>
                </a:solidFill>
                <a:latin typeface="Abel"/>
                <a:ea typeface="Abel"/>
                <a:cs typeface="Abel"/>
                <a:sym typeface="Abel"/>
              </a:rPr>
              <a:t>: $6,616</a:t>
            </a:r>
            <a:endParaRPr sz="1100">
              <a:solidFill>
                <a:srgbClr val="FFFFFF"/>
              </a:solidFill>
              <a:latin typeface="Abel"/>
              <a:ea typeface="Abel"/>
              <a:cs typeface="Abel"/>
              <a:sym typeface="Abe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Shape 143"/>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pic>
        <p:nvPicPr>
          <p:cNvPr id="144" name="Shape 144"/>
          <p:cNvPicPr preferRelativeResize="0"/>
          <p:nvPr/>
        </p:nvPicPr>
        <p:blipFill>
          <a:blip r:embed="rId3">
            <a:alphaModFix/>
          </a:blip>
          <a:stretch>
            <a:fillRect/>
          </a:stretch>
        </p:blipFill>
        <p:spPr>
          <a:xfrm>
            <a:off x="4898901" y="2627850"/>
            <a:ext cx="3814501" cy="2280195"/>
          </a:xfrm>
          <a:prstGeom prst="rect">
            <a:avLst/>
          </a:prstGeom>
          <a:noFill/>
          <a:ln>
            <a:noFill/>
          </a:ln>
        </p:spPr>
      </p:pic>
      <p:pic>
        <p:nvPicPr>
          <p:cNvPr id="145" name="Shape 145"/>
          <p:cNvPicPr preferRelativeResize="0"/>
          <p:nvPr/>
        </p:nvPicPr>
        <p:blipFill>
          <a:blip r:embed="rId4">
            <a:alphaModFix/>
          </a:blip>
          <a:stretch>
            <a:fillRect/>
          </a:stretch>
        </p:blipFill>
        <p:spPr>
          <a:xfrm>
            <a:off x="4076100" y="1380550"/>
            <a:ext cx="2488050" cy="2488050"/>
          </a:xfrm>
          <a:prstGeom prst="rect">
            <a:avLst/>
          </a:prstGeom>
          <a:noFill/>
          <a:ln>
            <a:noFill/>
          </a:ln>
        </p:spPr>
      </p:pic>
      <p:sp>
        <p:nvSpPr>
          <p:cNvPr id="146" name="Shape 146"/>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a:t>
            </a:r>
            <a:r>
              <a:rPr lang="en" sz="3000">
                <a:solidFill>
                  <a:srgbClr val="FFFFFF"/>
                </a:solidFill>
                <a:latin typeface="Abel"/>
                <a:ea typeface="Abel"/>
                <a:cs typeface="Abel"/>
                <a:sym typeface="Abel"/>
              </a:rPr>
              <a:t>Top Three Cities for a Data Scientist w/a Family</a:t>
            </a:r>
            <a:endParaRPr sz="2400">
              <a:solidFill>
                <a:srgbClr val="FFFFFF"/>
              </a:solidFill>
              <a:latin typeface="Abel"/>
              <a:ea typeface="Abel"/>
              <a:cs typeface="Abel"/>
              <a:sym typeface="Abel"/>
            </a:endParaRPr>
          </a:p>
        </p:txBody>
      </p:sp>
      <p:sp>
        <p:nvSpPr>
          <p:cNvPr id="147" name="Shape 147"/>
          <p:cNvSpPr txBox="1"/>
          <p:nvPr>
            <p:ph idx="1" type="body"/>
          </p:nvPr>
        </p:nvSpPr>
        <p:spPr>
          <a:xfrm>
            <a:off x="83100" y="3643200"/>
            <a:ext cx="3658500" cy="14589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Among America’s oldest major cities and rich American history</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World-class museums, a vibrant food scene and a wide array of family-friendly entertainment</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More than 100 local parks and  Kings Dominion amusement park</a:t>
            </a:r>
            <a:endParaRPr sz="1100">
              <a:solidFill>
                <a:srgbClr val="F3F3F3"/>
              </a:solidFill>
              <a:latin typeface="Abel"/>
              <a:ea typeface="Abel"/>
              <a:cs typeface="Abel"/>
              <a:sym typeface="Abel"/>
            </a:endParaRPr>
          </a:p>
        </p:txBody>
      </p:sp>
      <p:sp>
        <p:nvSpPr>
          <p:cNvPr id="148" name="Shape 148"/>
          <p:cNvSpPr txBox="1"/>
          <p:nvPr/>
        </p:nvSpPr>
        <p:spPr>
          <a:xfrm>
            <a:off x="140175" y="1396250"/>
            <a:ext cx="36015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Abel"/>
              <a:ea typeface="Abel"/>
              <a:cs typeface="Abel"/>
              <a:sym typeface="Abel"/>
            </a:endParaRPr>
          </a:p>
        </p:txBody>
      </p:sp>
      <p:sp>
        <p:nvSpPr>
          <p:cNvPr id="149" name="Shape 149"/>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3F3F3"/>
                </a:solidFill>
                <a:latin typeface="Abel"/>
                <a:ea typeface="Abel"/>
                <a:cs typeface="Abel"/>
                <a:sym typeface="Abel"/>
              </a:rPr>
              <a:t>City # 3</a:t>
            </a:r>
            <a:r>
              <a:rPr lang="en">
                <a:solidFill>
                  <a:srgbClr val="F3F3F3"/>
                </a:solidFill>
                <a:latin typeface="Abel"/>
                <a:ea typeface="Abel"/>
                <a:cs typeface="Abel"/>
                <a:sym typeface="Abel"/>
              </a:rPr>
              <a:t>: Richmond, VA</a:t>
            </a:r>
            <a:endParaRPr>
              <a:solidFill>
                <a:srgbClr val="F3F3F3"/>
              </a:solidFill>
              <a:latin typeface="Abel"/>
              <a:ea typeface="Abel"/>
              <a:cs typeface="Abel"/>
              <a:sym typeface="Abel"/>
            </a:endParaRPr>
          </a:p>
        </p:txBody>
      </p:sp>
      <p:pic>
        <p:nvPicPr>
          <p:cNvPr id="150" name="Shape 150"/>
          <p:cNvPicPr preferRelativeResize="0"/>
          <p:nvPr/>
        </p:nvPicPr>
        <p:blipFill>
          <a:blip r:embed="rId5">
            <a:alphaModFix/>
          </a:blip>
          <a:stretch>
            <a:fillRect/>
          </a:stretch>
        </p:blipFill>
        <p:spPr>
          <a:xfrm>
            <a:off x="171575" y="1659975"/>
            <a:ext cx="2893825" cy="1927228"/>
          </a:xfrm>
          <a:prstGeom prst="rect">
            <a:avLst/>
          </a:prstGeom>
          <a:noFill/>
          <a:ln>
            <a:noFill/>
          </a:ln>
        </p:spPr>
      </p:pic>
      <p:sp>
        <p:nvSpPr>
          <p:cNvPr id="151" name="Shape 151"/>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Restaurant: </a:t>
            </a:r>
            <a:r>
              <a:rPr lang="en" sz="1100">
                <a:solidFill>
                  <a:srgbClr val="FFFFFF"/>
                </a:solidFill>
                <a:latin typeface="Abel"/>
                <a:ea typeface="Abel"/>
                <a:cs typeface="Abel"/>
                <a:sym typeface="Abel"/>
              </a:rPr>
              <a:t>$1,690</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a:t>
            </a:r>
            <a:r>
              <a:rPr lang="en" sz="1100">
                <a:solidFill>
                  <a:srgbClr val="FFFFFF"/>
                </a:solidFill>
                <a:latin typeface="Abel"/>
                <a:ea typeface="Abel"/>
                <a:cs typeface="Abel"/>
                <a:sym typeface="Abel"/>
              </a:rPr>
              <a:t> $1,078</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a:t>
            </a:r>
            <a:r>
              <a:rPr lang="en" sz="1100">
                <a:solidFill>
                  <a:srgbClr val="FFFFFF"/>
                </a:solidFill>
                <a:latin typeface="Abel"/>
                <a:ea typeface="Abel"/>
                <a:cs typeface="Abel"/>
                <a:sym typeface="Abel"/>
              </a:rPr>
              <a:t>: $1,515</a:t>
            </a:r>
            <a:br>
              <a:rPr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a:t>
            </a:r>
            <a:r>
              <a:rPr lang="en" sz="1100">
                <a:solidFill>
                  <a:schemeClr val="lt1"/>
                </a:solidFill>
                <a:latin typeface="Abel"/>
                <a:ea typeface="Abel"/>
                <a:cs typeface="Abel"/>
                <a:sym typeface="Abel"/>
              </a:rPr>
              <a:t>: $7,917</a:t>
            </a:r>
            <a:br>
              <a:rPr lang="en" sz="1100">
                <a:solidFill>
                  <a:schemeClr val="lt1"/>
                </a:solidFill>
                <a:latin typeface="Abel"/>
                <a:ea typeface="Abel"/>
                <a:cs typeface="Abel"/>
                <a:sym typeface="Abel"/>
              </a:rPr>
            </a:br>
            <a:br>
              <a:rPr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a:t>
            </a:r>
            <a:r>
              <a:rPr lang="en" sz="1100">
                <a:solidFill>
                  <a:srgbClr val="FFFFFF"/>
                </a:solidFill>
                <a:latin typeface="Abel"/>
                <a:ea typeface="Abel"/>
                <a:cs typeface="Abel"/>
                <a:sym typeface="Abel"/>
              </a:rPr>
              <a:t>: $2,270</a:t>
            </a:r>
            <a:endParaRPr sz="1100">
              <a:solidFill>
                <a:srgbClr val="FFFFFF"/>
              </a:solidFill>
              <a:latin typeface="Abel"/>
              <a:ea typeface="Abel"/>
              <a:cs typeface="Abel"/>
              <a:sym typeface="Abe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Shape 156"/>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pic>
        <p:nvPicPr>
          <p:cNvPr id="157" name="Shape 157"/>
          <p:cNvPicPr preferRelativeResize="0"/>
          <p:nvPr/>
        </p:nvPicPr>
        <p:blipFill>
          <a:blip r:embed="rId3">
            <a:alphaModFix/>
          </a:blip>
          <a:stretch>
            <a:fillRect/>
          </a:stretch>
        </p:blipFill>
        <p:spPr>
          <a:xfrm>
            <a:off x="4898901" y="2627850"/>
            <a:ext cx="3814501" cy="2280192"/>
          </a:xfrm>
          <a:prstGeom prst="rect">
            <a:avLst/>
          </a:prstGeom>
          <a:noFill/>
          <a:ln>
            <a:noFill/>
          </a:ln>
        </p:spPr>
      </p:pic>
      <p:pic>
        <p:nvPicPr>
          <p:cNvPr id="158" name="Shape 158"/>
          <p:cNvPicPr preferRelativeResize="0"/>
          <p:nvPr/>
        </p:nvPicPr>
        <p:blipFill>
          <a:blip r:embed="rId4">
            <a:alphaModFix/>
          </a:blip>
          <a:stretch>
            <a:fillRect/>
          </a:stretch>
        </p:blipFill>
        <p:spPr>
          <a:xfrm>
            <a:off x="4076100" y="1380550"/>
            <a:ext cx="2488050" cy="2488050"/>
          </a:xfrm>
          <a:prstGeom prst="rect">
            <a:avLst/>
          </a:prstGeom>
          <a:noFill/>
          <a:ln>
            <a:noFill/>
          </a:ln>
        </p:spPr>
      </p:pic>
      <p:sp>
        <p:nvSpPr>
          <p:cNvPr id="159" name="Shape 159"/>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a:t>
            </a:r>
            <a:r>
              <a:rPr lang="en" sz="3000">
                <a:solidFill>
                  <a:srgbClr val="FFFFFF"/>
                </a:solidFill>
                <a:latin typeface="Abel"/>
                <a:ea typeface="Abel"/>
                <a:cs typeface="Abel"/>
                <a:sym typeface="Abel"/>
              </a:rPr>
              <a:t>Top Three Cities for a Data Scientist w/a Family</a:t>
            </a:r>
            <a:endParaRPr sz="2400">
              <a:solidFill>
                <a:srgbClr val="FFFFFF"/>
              </a:solidFill>
              <a:latin typeface="Abel"/>
              <a:ea typeface="Abel"/>
              <a:cs typeface="Abel"/>
              <a:sym typeface="Abel"/>
            </a:endParaRPr>
          </a:p>
        </p:txBody>
      </p:sp>
      <p:sp>
        <p:nvSpPr>
          <p:cNvPr id="160" name="Shape 160"/>
          <p:cNvSpPr txBox="1"/>
          <p:nvPr>
            <p:ph idx="1" type="body"/>
          </p:nvPr>
        </p:nvSpPr>
        <p:spPr>
          <a:xfrm>
            <a:off x="83100" y="3659150"/>
            <a:ext cx="3744900" cy="14430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Distinct neighborhoods fosters strong community ties with festivals and farmers markets</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Beaches, parks, warm climate. </a:t>
            </a:r>
            <a:endParaRPr sz="1100">
              <a:solidFill>
                <a:srgbClr val="F3F3F3"/>
              </a:solidFill>
              <a:latin typeface="Abel"/>
              <a:ea typeface="Abel"/>
              <a:cs typeface="Abel"/>
              <a:sym typeface="Abel"/>
            </a:endParaRPr>
          </a:p>
          <a:p>
            <a:pPr indent="-298450" lvl="0" marL="457200" rtl="0">
              <a:spcBef>
                <a:spcPts val="0"/>
              </a:spcBef>
              <a:spcAft>
                <a:spcPts val="0"/>
              </a:spcAft>
              <a:buClr>
                <a:srgbClr val="F3F3F3"/>
              </a:buClr>
              <a:buSzPts val="1100"/>
              <a:buFont typeface="Abel"/>
              <a:buChar char="●"/>
            </a:pPr>
            <a:r>
              <a:rPr lang="en" sz="1100">
                <a:solidFill>
                  <a:srgbClr val="F3F3F3"/>
                </a:solidFill>
                <a:latin typeface="Abel"/>
                <a:ea typeface="Abel"/>
                <a:cs typeface="Abel"/>
                <a:sym typeface="Abel"/>
              </a:rPr>
              <a:t>Balboa Park is the site of the renowned San Diego Zoo, as well as numerous art galleries, artist studios, museums and gardens.</a:t>
            </a:r>
            <a:endParaRPr sz="1100">
              <a:solidFill>
                <a:srgbClr val="F3F3F3"/>
              </a:solidFill>
              <a:latin typeface="Abel"/>
              <a:ea typeface="Abel"/>
              <a:cs typeface="Abel"/>
              <a:sym typeface="Abel"/>
            </a:endParaRPr>
          </a:p>
        </p:txBody>
      </p:sp>
      <p:sp>
        <p:nvSpPr>
          <p:cNvPr id="161" name="Shape 161"/>
          <p:cNvSpPr txBox="1"/>
          <p:nvPr/>
        </p:nvSpPr>
        <p:spPr>
          <a:xfrm>
            <a:off x="140175" y="1396250"/>
            <a:ext cx="36015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Abel"/>
              <a:ea typeface="Abel"/>
              <a:cs typeface="Abel"/>
              <a:sym typeface="Abel"/>
            </a:endParaRPr>
          </a:p>
        </p:txBody>
      </p:sp>
      <p:sp>
        <p:nvSpPr>
          <p:cNvPr id="162" name="Shape 162"/>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3F3F3"/>
                </a:solidFill>
                <a:latin typeface="Abel"/>
                <a:ea typeface="Abel"/>
                <a:cs typeface="Abel"/>
                <a:sym typeface="Abel"/>
              </a:rPr>
              <a:t>City # 2:</a:t>
            </a:r>
            <a:r>
              <a:rPr lang="en">
                <a:solidFill>
                  <a:srgbClr val="F3F3F3"/>
                </a:solidFill>
                <a:latin typeface="Abel"/>
                <a:ea typeface="Abel"/>
                <a:cs typeface="Abel"/>
                <a:sym typeface="Abel"/>
              </a:rPr>
              <a:t> San Diego, CA</a:t>
            </a:r>
            <a:endParaRPr>
              <a:solidFill>
                <a:srgbClr val="F3F3F3"/>
              </a:solidFill>
              <a:latin typeface="Abel"/>
              <a:ea typeface="Abel"/>
              <a:cs typeface="Abel"/>
              <a:sym typeface="Abel"/>
            </a:endParaRPr>
          </a:p>
        </p:txBody>
      </p:sp>
      <p:pic>
        <p:nvPicPr>
          <p:cNvPr id="163" name="Shape 163"/>
          <p:cNvPicPr preferRelativeResize="0"/>
          <p:nvPr/>
        </p:nvPicPr>
        <p:blipFill>
          <a:blip r:embed="rId5">
            <a:alphaModFix/>
          </a:blip>
          <a:stretch>
            <a:fillRect/>
          </a:stretch>
        </p:blipFill>
        <p:spPr>
          <a:xfrm>
            <a:off x="171575" y="1659975"/>
            <a:ext cx="2891218" cy="1929225"/>
          </a:xfrm>
          <a:prstGeom prst="rect">
            <a:avLst/>
          </a:prstGeom>
          <a:noFill/>
          <a:ln>
            <a:noFill/>
          </a:ln>
        </p:spPr>
      </p:pic>
      <p:sp>
        <p:nvSpPr>
          <p:cNvPr id="164" name="Shape 164"/>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Restaurant: </a:t>
            </a:r>
            <a:r>
              <a:rPr lang="en" sz="1100">
                <a:solidFill>
                  <a:srgbClr val="FFFFFF"/>
                </a:solidFill>
                <a:latin typeface="Abel"/>
                <a:ea typeface="Abel"/>
                <a:cs typeface="Abel"/>
                <a:sym typeface="Abel"/>
              </a:rPr>
              <a:t>$1,633</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a:t>
            </a:r>
            <a:r>
              <a:rPr lang="en" sz="1100">
                <a:solidFill>
                  <a:srgbClr val="FFFFFF"/>
                </a:solidFill>
                <a:latin typeface="Abel"/>
                <a:ea typeface="Abel"/>
                <a:cs typeface="Abel"/>
                <a:sym typeface="Abel"/>
              </a:rPr>
              <a:t> $1,016</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a:t>
            </a:r>
            <a:r>
              <a:rPr lang="en" sz="1100">
                <a:solidFill>
                  <a:srgbClr val="FFFFFF"/>
                </a:solidFill>
                <a:latin typeface="Abel"/>
                <a:ea typeface="Abel"/>
                <a:cs typeface="Abel"/>
                <a:sym typeface="Abel"/>
              </a:rPr>
              <a:t>: $1,875</a:t>
            </a:r>
            <a:br>
              <a:rPr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a:t>
            </a:r>
            <a:r>
              <a:rPr lang="en" sz="1100">
                <a:solidFill>
                  <a:schemeClr val="lt1"/>
                </a:solidFill>
                <a:latin typeface="Abel"/>
                <a:ea typeface="Abel"/>
                <a:cs typeface="Abel"/>
                <a:sym typeface="Abel"/>
              </a:rPr>
              <a:t>: $7,610</a:t>
            </a:r>
            <a:br>
              <a:rPr lang="en" sz="1100">
                <a:solidFill>
                  <a:schemeClr val="lt1"/>
                </a:solidFill>
                <a:latin typeface="Abel"/>
                <a:ea typeface="Abel"/>
                <a:cs typeface="Abel"/>
                <a:sym typeface="Abel"/>
              </a:rPr>
            </a:br>
            <a:br>
              <a:rPr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a:t>
            </a:r>
            <a:r>
              <a:rPr lang="en" sz="1100">
                <a:solidFill>
                  <a:srgbClr val="FFFFFF"/>
                </a:solidFill>
                <a:latin typeface="Abel"/>
                <a:ea typeface="Abel"/>
                <a:cs typeface="Abel"/>
                <a:sym typeface="Abel"/>
              </a:rPr>
              <a:t>: $2,522</a:t>
            </a:r>
            <a:endParaRPr sz="1100">
              <a:solidFill>
                <a:srgbClr val="FFFFFF"/>
              </a:solidFill>
              <a:latin typeface="Abel"/>
              <a:ea typeface="Abel"/>
              <a:cs typeface="Abel"/>
              <a:sym typeface="Abe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a:p>
            <a:pPr indent="0" lvl="0" marL="0" rtl="0">
              <a:spcBef>
                <a:spcPts val="0"/>
              </a:spcBef>
              <a:spcAft>
                <a:spcPts val="0"/>
              </a:spcAft>
              <a:buNone/>
            </a:pPr>
            <a:r>
              <a:t/>
            </a:r>
            <a:endParaRPr sz="1100">
              <a:solidFill>
                <a:srgbClr val="FFFFFF"/>
              </a:solidFill>
              <a:latin typeface="Abel"/>
              <a:ea typeface="Abel"/>
              <a:cs typeface="Abel"/>
              <a:sym typeface="Abel"/>
            </a:endParaRPr>
          </a:p>
          <a:p>
            <a:pPr indent="0" lvl="0" marL="0" rtl="0">
              <a:spcBef>
                <a:spcPts val="0"/>
              </a:spcBef>
              <a:spcAft>
                <a:spcPts val="0"/>
              </a:spcAft>
              <a:buNone/>
            </a:pPr>
            <a:r>
              <a:t/>
            </a:r>
            <a:endParaRPr sz="1100">
              <a:solidFill>
                <a:srgbClr val="FFFFFF"/>
              </a:solidFill>
              <a:latin typeface="Abel"/>
              <a:ea typeface="Abel"/>
              <a:cs typeface="Abel"/>
              <a:sym typeface="Abel"/>
            </a:endParaRPr>
          </a:p>
          <a:p>
            <a:pPr indent="0" lvl="0" marL="0" rtl="0">
              <a:spcBef>
                <a:spcPts val="0"/>
              </a:spcBef>
              <a:spcAft>
                <a:spcPts val="0"/>
              </a:spcAft>
              <a:buNone/>
            </a:pPr>
            <a:r>
              <a:t/>
            </a:r>
            <a:endParaRPr sz="1100">
              <a:solidFill>
                <a:srgbClr val="FFFFFF"/>
              </a:solidFill>
              <a:latin typeface="Abel"/>
              <a:ea typeface="Abel"/>
              <a:cs typeface="Abel"/>
              <a:sym typeface="Abel"/>
            </a:endParaRPr>
          </a:p>
        </p:txBody>
      </p:sp>
      <p:pic>
        <p:nvPicPr>
          <p:cNvPr id="170" name="Shape 170"/>
          <p:cNvPicPr preferRelativeResize="0"/>
          <p:nvPr/>
        </p:nvPicPr>
        <p:blipFill>
          <a:blip r:embed="rId3">
            <a:alphaModFix/>
          </a:blip>
          <a:stretch>
            <a:fillRect/>
          </a:stretch>
        </p:blipFill>
        <p:spPr>
          <a:xfrm>
            <a:off x="4898901" y="2627850"/>
            <a:ext cx="3814501" cy="2280192"/>
          </a:xfrm>
          <a:prstGeom prst="rect">
            <a:avLst/>
          </a:prstGeom>
          <a:noFill/>
          <a:ln>
            <a:noFill/>
          </a:ln>
        </p:spPr>
      </p:pic>
      <p:sp>
        <p:nvSpPr>
          <p:cNvPr id="171" name="Shape 171"/>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a:t>
            </a:r>
            <a:r>
              <a:rPr lang="en" sz="3000">
                <a:solidFill>
                  <a:srgbClr val="FFFFFF"/>
                </a:solidFill>
                <a:latin typeface="Abel"/>
                <a:ea typeface="Abel"/>
                <a:cs typeface="Abel"/>
                <a:sym typeface="Abel"/>
              </a:rPr>
              <a:t>Top Three Cities for a Data Scientist w/a Family</a:t>
            </a:r>
            <a:endParaRPr sz="2400">
              <a:solidFill>
                <a:srgbClr val="FFFFFF"/>
              </a:solidFill>
              <a:latin typeface="Abel"/>
              <a:ea typeface="Abel"/>
              <a:cs typeface="Abel"/>
              <a:sym typeface="Abel"/>
            </a:endParaRPr>
          </a:p>
        </p:txBody>
      </p:sp>
      <p:sp>
        <p:nvSpPr>
          <p:cNvPr id="172" name="Shape 172"/>
          <p:cNvSpPr txBox="1"/>
          <p:nvPr/>
        </p:nvSpPr>
        <p:spPr>
          <a:xfrm>
            <a:off x="140175" y="1396250"/>
            <a:ext cx="3601500" cy="528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t/>
            </a:r>
            <a:endParaRPr>
              <a:latin typeface="Abel"/>
              <a:ea typeface="Abel"/>
              <a:cs typeface="Abel"/>
              <a:sym typeface="Abel"/>
            </a:endParaRPr>
          </a:p>
        </p:txBody>
      </p:sp>
      <p:sp>
        <p:nvSpPr>
          <p:cNvPr id="173" name="Shape 173"/>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a:solidFill>
                  <a:srgbClr val="F3F3F3"/>
                </a:solidFill>
                <a:latin typeface="Abel"/>
                <a:ea typeface="Abel"/>
                <a:cs typeface="Abel"/>
                <a:sym typeface="Abel"/>
              </a:rPr>
              <a:t>City # 1</a:t>
            </a:r>
            <a:r>
              <a:rPr lang="en">
                <a:solidFill>
                  <a:srgbClr val="F3F3F3"/>
                </a:solidFill>
                <a:latin typeface="Abel"/>
                <a:ea typeface="Abel"/>
                <a:cs typeface="Abel"/>
                <a:sym typeface="Abel"/>
              </a:rPr>
              <a:t>: Bellevue, WA</a:t>
            </a:r>
            <a:endParaRPr>
              <a:solidFill>
                <a:srgbClr val="F3F3F3"/>
              </a:solidFill>
              <a:latin typeface="Abel"/>
              <a:ea typeface="Abel"/>
              <a:cs typeface="Abel"/>
              <a:sym typeface="Abel"/>
            </a:endParaRPr>
          </a:p>
        </p:txBody>
      </p:sp>
      <p:pic>
        <p:nvPicPr>
          <p:cNvPr id="174" name="Shape 174"/>
          <p:cNvPicPr preferRelativeResize="0"/>
          <p:nvPr/>
        </p:nvPicPr>
        <p:blipFill>
          <a:blip r:embed="rId4">
            <a:alphaModFix/>
          </a:blip>
          <a:stretch>
            <a:fillRect/>
          </a:stretch>
        </p:blipFill>
        <p:spPr>
          <a:xfrm>
            <a:off x="171575" y="1654775"/>
            <a:ext cx="2893825" cy="1816453"/>
          </a:xfrm>
          <a:prstGeom prst="rect">
            <a:avLst/>
          </a:prstGeom>
          <a:noFill/>
          <a:ln>
            <a:noFill/>
          </a:ln>
        </p:spPr>
      </p:pic>
      <p:sp>
        <p:nvSpPr>
          <p:cNvPr id="175" name="Shape 175"/>
          <p:cNvSpPr txBox="1"/>
          <p:nvPr/>
        </p:nvSpPr>
        <p:spPr>
          <a:xfrm>
            <a:off x="76200" y="3540450"/>
            <a:ext cx="3490800" cy="1374900"/>
          </a:xfrm>
          <a:prstGeom prst="rect">
            <a:avLst/>
          </a:prstGeom>
          <a:noFill/>
          <a:ln>
            <a:noFill/>
          </a:ln>
        </p:spPr>
        <p:txBody>
          <a:bodyPr anchorCtr="0" anchor="t" bIns="91425" lIns="91425" spcFirstLastPara="1" rIns="91425" wrap="square" tIns="91425">
            <a:noAutofit/>
          </a:bodyPr>
          <a:lstStyle/>
          <a:p>
            <a:pPr indent="-298450" lvl="0" marL="457200" rtl="0">
              <a:lnSpc>
                <a:spcPct val="115000"/>
              </a:lnSpc>
              <a:spcBef>
                <a:spcPts val="0"/>
              </a:spcBef>
              <a:spcAft>
                <a:spcPts val="0"/>
              </a:spcAft>
              <a:buClr>
                <a:schemeClr val="lt1"/>
              </a:buClr>
              <a:buSzPts val="1100"/>
              <a:buFont typeface="Abel"/>
              <a:buChar char="●"/>
            </a:pPr>
            <a:r>
              <a:rPr lang="en" sz="1100">
                <a:solidFill>
                  <a:schemeClr val="lt1"/>
                </a:solidFill>
                <a:latin typeface="Abel"/>
                <a:ea typeface="Abel"/>
                <a:cs typeface="Abel"/>
                <a:sym typeface="Abel"/>
              </a:rPr>
              <a:t>Thriving downtown business district while maintaining a small-town feel</a:t>
            </a:r>
            <a:endParaRPr sz="1100">
              <a:solidFill>
                <a:schemeClr val="lt1"/>
              </a:solidFill>
              <a:latin typeface="Abel"/>
              <a:ea typeface="Abel"/>
              <a:cs typeface="Abel"/>
              <a:sym typeface="Abel"/>
            </a:endParaRPr>
          </a:p>
          <a:p>
            <a:pPr indent="-298450" lvl="0" marL="457200" rtl="0">
              <a:lnSpc>
                <a:spcPct val="115000"/>
              </a:lnSpc>
              <a:spcBef>
                <a:spcPts val="0"/>
              </a:spcBef>
              <a:spcAft>
                <a:spcPts val="0"/>
              </a:spcAft>
              <a:buClr>
                <a:schemeClr val="lt1"/>
              </a:buClr>
              <a:buSzPts val="1100"/>
              <a:buFont typeface="Abel"/>
              <a:buChar char="●"/>
            </a:pPr>
            <a:r>
              <a:rPr lang="en" sz="1100">
                <a:solidFill>
                  <a:schemeClr val="lt1"/>
                </a:solidFill>
                <a:latin typeface="Abel"/>
                <a:ea typeface="Abel"/>
                <a:cs typeface="Abel"/>
                <a:sym typeface="Abel"/>
              </a:rPr>
              <a:t>With nearly 100 parks, Bellevue is known as "a city in a park." </a:t>
            </a:r>
            <a:endParaRPr sz="1100">
              <a:solidFill>
                <a:schemeClr val="lt1"/>
              </a:solidFill>
              <a:latin typeface="Abel"/>
              <a:ea typeface="Abel"/>
              <a:cs typeface="Abel"/>
              <a:sym typeface="Abel"/>
            </a:endParaRPr>
          </a:p>
          <a:p>
            <a:pPr indent="-298450" lvl="0" marL="457200" rtl="0">
              <a:lnSpc>
                <a:spcPct val="115000"/>
              </a:lnSpc>
              <a:spcBef>
                <a:spcPts val="0"/>
              </a:spcBef>
              <a:spcAft>
                <a:spcPts val="0"/>
              </a:spcAft>
              <a:buClr>
                <a:schemeClr val="lt1"/>
              </a:buClr>
              <a:buSzPts val="1100"/>
              <a:buFont typeface="Abel"/>
              <a:buChar char="●"/>
            </a:pPr>
            <a:r>
              <a:rPr lang="en" sz="1100">
                <a:solidFill>
                  <a:schemeClr val="lt1"/>
                </a:solidFill>
                <a:latin typeface="Abel"/>
                <a:ea typeface="Abel"/>
                <a:cs typeface="Abel"/>
                <a:sym typeface="Abel"/>
              </a:rPr>
              <a:t>The city's crime rates are consistently low and rated one of the best places to live</a:t>
            </a:r>
            <a:endParaRPr/>
          </a:p>
        </p:txBody>
      </p:sp>
      <p:pic>
        <p:nvPicPr>
          <p:cNvPr id="176" name="Shape 176"/>
          <p:cNvPicPr preferRelativeResize="0"/>
          <p:nvPr/>
        </p:nvPicPr>
        <p:blipFill>
          <a:blip r:embed="rId5">
            <a:alphaModFix/>
          </a:blip>
          <a:stretch>
            <a:fillRect/>
          </a:stretch>
        </p:blipFill>
        <p:spPr>
          <a:xfrm>
            <a:off x="4076100" y="1380550"/>
            <a:ext cx="2488050" cy="2488050"/>
          </a:xfrm>
          <a:prstGeom prst="rect">
            <a:avLst/>
          </a:prstGeom>
          <a:noFill/>
          <a:ln>
            <a:noFill/>
          </a:ln>
        </p:spPr>
      </p:pic>
      <p:sp>
        <p:nvSpPr>
          <p:cNvPr id="177" name="Shape 177"/>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Restaurant: </a:t>
            </a:r>
            <a:r>
              <a:rPr lang="en" sz="1100">
                <a:solidFill>
                  <a:srgbClr val="FFFFFF"/>
                </a:solidFill>
                <a:latin typeface="Abel"/>
                <a:ea typeface="Abel"/>
                <a:cs typeface="Abel"/>
                <a:sym typeface="Abel"/>
              </a:rPr>
              <a:t>$1,755</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a:t>
            </a:r>
            <a:r>
              <a:rPr lang="en" sz="1100">
                <a:solidFill>
                  <a:srgbClr val="FFFFFF"/>
                </a:solidFill>
                <a:latin typeface="Abel"/>
                <a:ea typeface="Abel"/>
                <a:cs typeface="Abel"/>
                <a:sym typeface="Abel"/>
              </a:rPr>
              <a:t> $1,294</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a:t>
            </a:r>
            <a:r>
              <a:rPr lang="en" sz="1100">
                <a:solidFill>
                  <a:srgbClr val="FFFFFF"/>
                </a:solidFill>
                <a:latin typeface="Abel"/>
                <a:ea typeface="Abel"/>
                <a:cs typeface="Abel"/>
                <a:sym typeface="Abel"/>
              </a:rPr>
              <a:t>: $1,878</a:t>
            </a:r>
            <a:br>
              <a:rPr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a:t>
            </a:r>
            <a:r>
              <a:rPr lang="en" sz="1100">
                <a:solidFill>
                  <a:schemeClr val="lt1"/>
                </a:solidFill>
                <a:latin typeface="Abel"/>
                <a:ea typeface="Abel"/>
                <a:cs typeface="Abel"/>
                <a:sym typeface="Abel"/>
              </a:rPr>
              <a:t>: $9,331</a:t>
            </a:r>
            <a:br>
              <a:rPr lang="en" sz="1100">
                <a:solidFill>
                  <a:schemeClr val="lt1"/>
                </a:solidFill>
                <a:latin typeface="Abel"/>
                <a:ea typeface="Abel"/>
                <a:cs typeface="Abel"/>
                <a:sym typeface="Abel"/>
              </a:rPr>
            </a:br>
            <a:br>
              <a:rPr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a:t>
            </a:r>
            <a:r>
              <a:rPr lang="en" sz="1100">
                <a:solidFill>
                  <a:srgbClr val="FFFFFF"/>
                </a:solidFill>
                <a:latin typeface="Abel"/>
                <a:ea typeface="Abel"/>
                <a:cs typeface="Abel"/>
                <a:sym typeface="Abel"/>
              </a:rPr>
              <a:t>: $2,586</a:t>
            </a:r>
            <a:endParaRPr sz="1100">
              <a:solidFill>
                <a:srgbClr val="FFFFFF"/>
              </a:solidFill>
              <a:latin typeface="Abel"/>
              <a:ea typeface="Abel"/>
              <a:cs typeface="Abel"/>
              <a:sym typeface="Abe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Shape 182"/>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183" name="Shape 183"/>
          <p:cNvSpPr txBox="1"/>
          <p:nvPr>
            <p:ph idx="1" type="body"/>
          </p:nvPr>
        </p:nvSpPr>
        <p:spPr>
          <a:xfrm>
            <a:off x="311688" y="1319650"/>
            <a:ext cx="85206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400">
                <a:solidFill>
                  <a:srgbClr val="F3F3F3"/>
                </a:solidFill>
                <a:latin typeface="Abel"/>
                <a:ea typeface="Abel"/>
                <a:cs typeface="Abel"/>
                <a:sym typeface="Abel"/>
              </a:rPr>
              <a:t>Greatest Challenges and Course of Action</a:t>
            </a:r>
            <a:r>
              <a:rPr lang="en" sz="1400">
                <a:solidFill>
                  <a:srgbClr val="F3F3F3"/>
                </a:solidFill>
                <a:latin typeface="Abel"/>
                <a:ea typeface="Abel"/>
                <a:cs typeface="Abel"/>
                <a:sym typeface="Abel"/>
              </a:rPr>
              <a:t>:</a:t>
            </a:r>
            <a:endParaRPr sz="1400">
              <a:solidFill>
                <a:srgbClr val="F3F3F3"/>
              </a:solidFill>
              <a:latin typeface="Abel"/>
              <a:ea typeface="Abel"/>
              <a:cs typeface="Abel"/>
              <a:sym typeface="Abel"/>
            </a:endParaRPr>
          </a:p>
          <a:p>
            <a:pPr indent="-304800" lvl="0" marL="457200" rtl="0">
              <a:spcBef>
                <a:spcPts val="1600"/>
              </a:spcBef>
              <a:spcAft>
                <a:spcPts val="0"/>
              </a:spcAft>
              <a:buClr>
                <a:srgbClr val="F3F3F3"/>
              </a:buClr>
              <a:buSzPts val="1200"/>
              <a:buFont typeface="Abel"/>
              <a:buChar char="●"/>
            </a:pPr>
            <a:r>
              <a:rPr lang="en" sz="1200">
                <a:solidFill>
                  <a:srgbClr val="F3F3F3"/>
                </a:solidFill>
                <a:latin typeface="Abel"/>
                <a:ea typeface="Abel"/>
                <a:cs typeface="Abel"/>
                <a:sym typeface="Abel"/>
              </a:rPr>
              <a:t>Data Gathering:</a:t>
            </a:r>
            <a:endParaRPr sz="1200">
              <a:solidFill>
                <a:srgbClr val="F3F3F3"/>
              </a:solidFill>
              <a:latin typeface="Abel"/>
              <a:ea typeface="Abel"/>
              <a:cs typeface="Abel"/>
              <a:sym typeface="Abel"/>
            </a:endParaRPr>
          </a:p>
          <a:p>
            <a:pPr indent="-304800" lvl="1" marL="914400" rtl="0">
              <a:spcBef>
                <a:spcPts val="0"/>
              </a:spcBef>
              <a:spcAft>
                <a:spcPts val="0"/>
              </a:spcAft>
              <a:buClr>
                <a:srgbClr val="F3F3F3"/>
              </a:buClr>
              <a:buSzPts val="1200"/>
              <a:buFont typeface="Abel"/>
              <a:buChar char="○"/>
            </a:pPr>
            <a:r>
              <a:rPr lang="en" sz="1200">
                <a:solidFill>
                  <a:srgbClr val="F3F3F3"/>
                </a:solidFill>
                <a:latin typeface="Abel"/>
                <a:ea typeface="Abel"/>
                <a:cs typeface="Abel"/>
                <a:sym typeface="Abel"/>
              </a:rPr>
              <a:t>Finding data set with Data Scientist salaries</a:t>
            </a:r>
            <a:endParaRPr sz="1200">
              <a:solidFill>
                <a:srgbClr val="F3F3F3"/>
              </a:solidFill>
              <a:latin typeface="Abel"/>
              <a:ea typeface="Abel"/>
              <a:cs typeface="Abel"/>
              <a:sym typeface="Abel"/>
            </a:endParaRPr>
          </a:p>
          <a:p>
            <a:pPr indent="-304800" lvl="0" marL="457200" rtl="0">
              <a:spcBef>
                <a:spcPts val="0"/>
              </a:spcBef>
              <a:spcAft>
                <a:spcPts val="0"/>
              </a:spcAft>
              <a:buClr>
                <a:srgbClr val="F3F3F3"/>
              </a:buClr>
              <a:buSzPts val="1200"/>
              <a:buFont typeface="Abel"/>
              <a:buChar char="●"/>
            </a:pPr>
            <a:r>
              <a:rPr lang="en" sz="1200">
                <a:solidFill>
                  <a:srgbClr val="F3F3F3"/>
                </a:solidFill>
                <a:latin typeface="Abel"/>
                <a:ea typeface="Abel"/>
                <a:cs typeface="Abel"/>
                <a:sym typeface="Abel"/>
              </a:rPr>
              <a:t>Normalizing Data</a:t>
            </a:r>
            <a:endParaRPr sz="1200">
              <a:solidFill>
                <a:srgbClr val="F3F3F3"/>
              </a:solidFill>
              <a:latin typeface="Abel"/>
              <a:ea typeface="Abel"/>
              <a:cs typeface="Abel"/>
              <a:sym typeface="Abel"/>
            </a:endParaRPr>
          </a:p>
          <a:p>
            <a:pPr indent="0" lvl="0" marL="0">
              <a:spcBef>
                <a:spcPts val="1600"/>
              </a:spcBef>
              <a:spcAft>
                <a:spcPts val="0"/>
              </a:spcAft>
              <a:buNone/>
            </a:pPr>
            <a:r>
              <a:rPr b="1" lang="en" sz="1400">
                <a:solidFill>
                  <a:srgbClr val="F3F3F3"/>
                </a:solidFill>
                <a:latin typeface="Abel"/>
                <a:ea typeface="Abel"/>
                <a:cs typeface="Abel"/>
                <a:sym typeface="Abel"/>
              </a:rPr>
              <a:t>Additional Questions, next level project</a:t>
            </a:r>
            <a:r>
              <a:rPr lang="en" sz="1400">
                <a:solidFill>
                  <a:srgbClr val="F3F3F3"/>
                </a:solidFill>
                <a:latin typeface="Abel"/>
                <a:ea typeface="Abel"/>
                <a:cs typeface="Abel"/>
                <a:sym typeface="Abel"/>
              </a:rPr>
              <a:t>:</a:t>
            </a:r>
            <a:endParaRPr sz="1400">
              <a:solidFill>
                <a:srgbClr val="F3F3F3"/>
              </a:solidFill>
              <a:latin typeface="Abel"/>
              <a:ea typeface="Abel"/>
              <a:cs typeface="Abel"/>
              <a:sym typeface="Abel"/>
            </a:endParaRPr>
          </a:p>
          <a:p>
            <a:pPr indent="-304800" lvl="0" marL="457200" rtl="0">
              <a:spcBef>
                <a:spcPts val="1600"/>
              </a:spcBef>
              <a:spcAft>
                <a:spcPts val="0"/>
              </a:spcAft>
              <a:buClr>
                <a:srgbClr val="F3F3F3"/>
              </a:buClr>
              <a:buSzPts val="1200"/>
              <a:buFont typeface="Abel"/>
              <a:buChar char="●"/>
            </a:pPr>
            <a:r>
              <a:rPr lang="en" sz="1200">
                <a:solidFill>
                  <a:srgbClr val="F3F3F3"/>
                </a:solidFill>
                <a:latin typeface="Abel"/>
                <a:ea typeface="Abel"/>
                <a:cs typeface="Abel"/>
                <a:sym typeface="Abel"/>
              </a:rPr>
              <a:t>How could ‘quality of life’ factors impact outcome of the top cities?</a:t>
            </a:r>
            <a:endParaRPr sz="1200">
              <a:solidFill>
                <a:srgbClr val="F3F3F3"/>
              </a:solidFill>
              <a:latin typeface="Abel"/>
              <a:ea typeface="Abel"/>
              <a:cs typeface="Abel"/>
              <a:sym typeface="Abel"/>
            </a:endParaRPr>
          </a:p>
          <a:p>
            <a:pPr indent="-304800" lvl="0" marL="457200" rtl="0">
              <a:spcBef>
                <a:spcPts val="0"/>
              </a:spcBef>
              <a:spcAft>
                <a:spcPts val="0"/>
              </a:spcAft>
              <a:buClr>
                <a:srgbClr val="F3F3F3"/>
              </a:buClr>
              <a:buSzPts val="1200"/>
              <a:buFont typeface="Abel"/>
              <a:buChar char="●"/>
            </a:pPr>
            <a:r>
              <a:rPr lang="en" sz="1200">
                <a:solidFill>
                  <a:srgbClr val="F3F3F3"/>
                </a:solidFill>
                <a:latin typeface="Abel"/>
                <a:ea typeface="Abel"/>
                <a:cs typeface="Abel"/>
                <a:sym typeface="Abel"/>
              </a:rPr>
              <a:t>Gather and analyze relevant time series data</a:t>
            </a:r>
            <a:endParaRPr sz="1200">
              <a:solidFill>
                <a:srgbClr val="F3F3F3"/>
              </a:solidFill>
              <a:latin typeface="Abel"/>
              <a:ea typeface="Abel"/>
              <a:cs typeface="Abel"/>
              <a:sym typeface="Abel"/>
            </a:endParaRPr>
          </a:p>
          <a:p>
            <a:pPr indent="-304800" lvl="1" marL="914400" rtl="0">
              <a:spcBef>
                <a:spcPts val="0"/>
              </a:spcBef>
              <a:spcAft>
                <a:spcPts val="0"/>
              </a:spcAft>
              <a:buClr>
                <a:srgbClr val="F3F3F3"/>
              </a:buClr>
              <a:buSzPts val="1200"/>
              <a:buFont typeface="Abel"/>
              <a:buChar char="○"/>
            </a:pPr>
            <a:r>
              <a:rPr lang="en" sz="1200">
                <a:solidFill>
                  <a:srgbClr val="F3F3F3"/>
                </a:solidFill>
                <a:latin typeface="Abel"/>
                <a:ea typeface="Abel"/>
                <a:cs typeface="Abel"/>
                <a:sym typeface="Abel"/>
              </a:rPr>
              <a:t>Use machine learning to predict future rankings and factors</a:t>
            </a:r>
            <a:endParaRPr sz="1200">
              <a:solidFill>
                <a:srgbClr val="F3F3F3"/>
              </a:solidFill>
              <a:latin typeface="Abel"/>
              <a:ea typeface="Abel"/>
              <a:cs typeface="Abel"/>
              <a:sym typeface="Abel"/>
            </a:endParaRPr>
          </a:p>
        </p:txBody>
      </p:sp>
      <p:sp>
        <p:nvSpPr>
          <p:cNvPr id="184" name="Shape 184"/>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Post Mortem</a:t>
            </a:r>
            <a:endParaRPr sz="2400">
              <a:solidFill>
                <a:srgbClr val="FFFFFF"/>
              </a:solidFill>
              <a:latin typeface="Abel"/>
              <a:ea typeface="Abel"/>
              <a:cs typeface="Abel"/>
              <a:sym typeface="Abe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Shape 189"/>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190" name="Shape 190"/>
          <p:cNvSpPr txBox="1"/>
          <p:nvPr>
            <p:ph idx="1" type="body"/>
          </p:nvPr>
        </p:nvSpPr>
        <p:spPr>
          <a:xfrm>
            <a:off x="390150" y="1427000"/>
            <a:ext cx="8363700" cy="26094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b="1" lang="en" sz="1400">
                <a:solidFill>
                  <a:srgbClr val="F3F3F3"/>
                </a:solidFill>
                <a:latin typeface="Abel"/>
                <a:ea typeface="Abel"/>
                <a:cs typeface="Abel"/>
                <a:sym typeface="Abel"/>
              </a:rPr>
              <a:t>Github</a:t>
            </a:r>
            <a:r>
              <a:rPr lang="en" sz="1400">
                <a:solidFill>
                  <a:srgbClr val="F3F3F3"/>
                </a:solidFill>
                <a:latin typeface="Abel"/>
                <a:ea typeface="Abel"/>
                <a:cs typeface="Abel"/>
                <a:sym typeface="Abel"/>
              </a:rPr>
              <a:t>:  </a:t>
            </a:r>
            <a:r>
              <a:rPr lang="en" sz="1400" u="sng">
                <a:solidFill>
                  <a:schemeClr val="hlink"/>
                </a:solidFill>
                <a:latin typeface="Abel"/>
                <a:ea typeface="Abel"/>
                <a:cs typeface="Abel"/>
                <a:sym typeface="Abel"/>
                <a:hlinkClick r:id="rId3"/>
              </a:rPr>
              <a:t>https://github.com/buitron/ds_team_project1</a:t>
            </a:r>
            <a:br>
              <a:rPr lang="en" sz="1400">
                <a:solidFill>
                  <a:srgbClr val="F3F3F3"/>
                </a:solidFill>
                <a:latin typeface="Abel"/>
                <a:ea typeface="Abel"/>
                <a:cs typeface="Abel"/>
                <a:sym typeface="Abel"/>
              </a:rPr>
            </a:br>
            <a:r>
              <a:rPr b="1" lang="en" sz="1400">
                <a:solidFill>
                  <a:srgbClr val="F3F3F3"/>
                </a:solidFill>
                <a:latin typeface="Abel"/>
                <a:ea typeface="Abel"/>
                <a:cs typeface="Abel"/>
                <a:sym typeface="Abel"/>
              </a:rPr>
              <a:t>Dynamic</a:t>
            </a:r>
            <a:r>
              <a:rPr b="1" lang="en" sz="1400">
                <a:solidFill>
                  <a:srgbClr val="F3F3F3"/>
                </a:solidFill>
                <a:latin typeface="Abel"/>
                <a:ea typeface="Abel"/>
                <a:cs typeface="Abel"/>
                <a:sym typeface="Abel"/>
              </a:rPr>
              <a:t> Data Visualization</a:t>
            </a:r>
            <a:r>
              <a:rPr lang="en" sz="1400">
                <a:solidFill>
                  <a:srgbClr val="F3F3F3"/>
                </a:solidFill>
                <a:latin typeface="Abel"/>
                <a:ea typeface="Abel"/>
                <a:cs typeface="Abel"/>
                <a:sym typeface="Abel"/>
              </a:rPr>
              <a:t>: </a:t>
            </a:r>
            <a:r>
              <a:rPr lang="en" sz="1400" u="sng">
                <a:solidFill>
                  <a:schemeClr val="hlink"/>
                </a:solidFill>
                <a:latin typeface="Abel"/>
                <a:ea typeface="Abel"/>
                <a:cs typeface="Abel"/>
                <a:sym typeface="Abel"/>
                <a:hlinkClick r:id="rId4"/>
              </a:rPr>
              <a:t>https://datastudio.google.com/open/1wSZa1h_qw7FO1sFErgx-Pyi1XMFVKy6G</a:t>
            </a:r>
            <a:br>
              <a:rPr lang="en" sz="1400">
                <a:solidFill>
                  <a:srgbClr val="F3F3F3"/>
                </a:solidFill>
                <a:latin typeface="Abel"/>
                <a:ea typeface="Abel"/>
                <a:cs typeface="Abel"/>
                <a:sym typeface="Abel"/>
              </a:rPr>
            </a:br>
            <a:endParaRPr sz="1400">
              <a:solidFill>
                <a:srgbClr val="F3F3F3"/>
              </a:solidFill>
              <a:latin typeface="Abel"/>
              <a:ea typeface="Abel"/>
              <a:cs typeface="Abel"/>
              <a:sym typeface="Abel"/>
            </a:endParaRPr>
          </a:p>
        </p:txBody>
      </p:sp>
      <p:sp>
        <p:nvSpPr>
          <p:cNvPr id="191" name="Shape 191"/>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For More Information on this Project:</a:t>
            </a:r>
            <a:endParaRPr sz="2400">
              <a:solidFill>
                <a:srgbClr val="FFFFFF"/>
              </a:solidFill>
              <a:latin typeface="Abel"/>
              <a:ea typeface="Abel"/>
              <a:cs typeface="Abel"/>
              <a:sym typeface="Abe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62" name="Shape 62"/>
          <p:cNvSpPr txBox="1"/>
          <p:nvPr/>
        </p:nvSpPr>
        <p:spPr>
          <a:xfrm>
            <a:off x="326025" y="1319650"/>
            <a:ext cx="8818200" cy="2580900"/>
          </a:xfrm>
          <a:prstGeom prst="rect">
            <a:avLst/>
          </a:prstGeom>
          <a:noFill/>
          <a:ln>
            <a:noFill/>
          </a:ln>
        </p:spPr>
        <p:txBody>
          <a:bodyPr anchorCtr="0" anchor="t" bIns="91425" lIns="91425" spcFirstLastPara="1" rIns="91425" wrap="square" tIns="91425">
            <a:noAutofit/>
          </a:bodyPr>
          <a:lstStyle/>
          <a:p>
            <a:pPr indent="0" lvl="0" marL="0" rtl="0">
              <a:lnSpc>
                <a:spcPct val="150000"/>
              </a:lnSpc>
              <a:spcBef>
                <a:spcPts val="0"/>
              </a:spcBef>
              <a:spcAft>
                <a:spcPts val="0"/>
              </a:spcAft>
              <a:buNone/>
            </a:pPr>
            <a:r>
              <a:rPr b="1" lang="en">
                <a:solidFill>
                  <a:srgbClr val="FFFFFF"/>
                </a:solidFill>
                <a:latin typeface="Abel"/>
                <a:ea typeface="Abel"/>
                <a:cs typeface="Abel"/>
                <a:sym typeface="Abel"/>
              </a:rPr>
              <a:t>Discoveries to Make of our Data</a:t>
            </a:r>
            <a:r>
              <a:rPr lang="en">
                <a:solidFill>
                  <a:srgbClr val="FFFFFF"/>
                </a:solidFill>
                <a:latin typeface="Abel"/>
                <a:ea typeface="Abel"/>
                <a:cs typeface="Abel"/>
                <a:sym typeface="Abel"/>
              </a:rPr>
              <a:t>: </a:t>
            </a:r>
            <a:endParaRPr>
              <a:solidFill>
                <a:srgbClr val="FFFFFF"/>
              </a:solidFill>
              <a:latin typeface="Abel"/>
              <a:ea typeface="Abel"/>
              <a:cs typeface="Abel"/>
              <a:sym typeface="Abel"/>
            </a:endParaRPr>
          </a:p>
          <a:p>
            <a:pPr indent="-317500" lvl="0" marL="457200" rtl="0">
              <a:lnSpc>
                <a:spcPct val="150000"/>
              </a:lnSpc>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Which 10 cities in the US currently have the highest average salary for Data Scientists?</a:t>
            </a:r>
            <a:endParaRPr>
              <a:solidFill>
                <a:srgbClr val="FFFFFF"/>
              </a:solidFill>
              <a:latin typeface="Abel"/>
              <a:ea typeface="Abel"/>
              <a:cs typeface="Abel"/>
              <a:sym typeface="Abel"/>
            </a:endParaRPr>
          </a:p>
          <a:p>
            <a:pPr indent="-317500" lvl="0" marL="457200" rtl="0">
              <a:lnSpc>
                <a:spcPct val="150000"/>
              </a:lnSpc>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Which 10 cities have the highest ‘net living’ for a single Data Scientist?</a:t>
            </a:r>
            <a:endParaRPr>
              <a:solidFill>
                <a:srgbClr val="FFFFFF"/>
              </a:solidFill>
              <a:latin typeface="Abel"/>
              <a:ea typeface="Abel"/>
              <a:cs typeface="Abel"/>
              <a:sym typeface="Abel"/>
            </a:endParaRPr>
          </a:p>
          <a:p>
            <a:pPr indent="-317500" lvl="1" marL="914400" rtl="0">
              <a:lnSpc>
                <a:spcPct val="150000"/>
              </a:lnSpc>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Of the top 3 cities, what are the ‘quality of life’ factors?</a:t>
            </a:r>
            <a:endParaRPr>
              <a:solidFill>
                <a:srgbClr val="FFFFFF"/>
              </a:solidFill>
              <a:latin typeface="Abel"/>
              <a:ea typeface="Abel"/>
              <a:cs typeface="Abel"/>
              <a:sym typeface="Abel"/>
            </a:endParaRPr>
          </a:p>
          <a:p>
            <a:pPr indent="-317500" lvl="1" marL="914400" rtl="0">
              <a:lnSpc>
                <a:spcPct val="150000"/>
              </a:lnSpc>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Of the top 3 cities, how do the cost of living components compare to the designated benchmark?</a:t>
            </a:r>
            <a:endParaRPr>
              <a:solidFill>
                <a:srgbClr val="FFFFFF"/>
              </a:solidFill>
              <a:latin typeface="Abel"/>
              <a:ea typeface="Abel"/>
              <a:cs typeface="Abel"/>
              <a:sym typeface="Abel"/>
            </a:endParaRPr>
          </a:p>
          <a:p>
            <a:pPr indent="-317500" lvl="0" marL="457200" rtl="0">
              <a:lnSpc>
                <a:spcPct val="150000"/>
              </a:lnSpc>
              <a:spcBef>
                <a:spcPts val="0"/>
              </a:spcBef>
              <a:spcAft>
                <a:spcPts val="0"/>
              </a:spcAft>
              <a:buClr>
                <a:srgbClr val="FFFFFF"/>
              </a:buClr>
              <a:buSzPts val="1400"/>
              <a:buFont typeface="Abel"/>
              <a:buChar char="●"/>
            </a:pPr>
            <a:r>
              <a:rPr lang="en">
                <a:solidFill>
                  <a:srgbClr val="FFFFFF"/>
                </a:solidFill>
                <a:latin typeface="Abel"/>
                <a:ea typeface="Abel"/>
                <a:cs typeface="Abel"/>
                <a:sym typeface="Abel"/>
              </a:rPr>
              <a:t>Which 10 cities have the highest ‘net living’ for a Data Scientist with a family of four</a:t>
            </a:r>
            <a:endParaRPr>
              <a:solidFill>
                <a:srgbClr val="FFFFFF"/>
              </a:solidFill>
              <a:latin typeface="Abel"/>
              <a:ea typeface="Abel"/>
              <a:cs typeface="Abel"/>
              <a:sym typeface="Abel"/>
            </a:endParaRPr>
          </a:p>
          <a:p>
            <a:pPr indent="-317500" lvl="1" marL="914400" rtl="0">
              <a:lnSpc>
                <a:spcPct val="150000"/>
              </a:lnSpc>
              <a:spcBef>
                <a:spcPts val="0"/>
              </a:spcBef>
              <a:spcAft>
                <a:spcPts val="0"/>
              </a:spcAft>
              <a:buClr>
                <a:srgbClr val="FFFFFF"/>
              </a:buClr>
              <a:buSzPts val="1400"/>
              <a:buFont typeface="Abel"/>
              <a:buChar char="○"/>
            </a:pPr>
            <a:r>
              <a:rPr lang="en">
                <a:solidFill>
                  <a:schemeClr val="lt1"/>
                </a:solidFill>
                <a:latin typeface="Abel"/>
                <a:ea typeface="Abel"/>
                <a:cs typeface="Abel"/>
                <a:sym typeface="Abel"/>
              </a:rPr>
              <a:t>Of the top 3 cities, what are the ‘quality of life’ factors?</a:t>
            </a:r>
            <a:endParaRPr>
              <a:solidFill>
                <a:schemeClr val="lt1"/>
              </a:solidFill>
              <a:latin typeface="Abel"/>
              <a:ea typeface="Abel"/>
              <a:cs typeface="Abel"/>
              <a:sym typeface="Abel"/>
            </a:endParaRPr>
          </a:p>
          <a:p>
            <a:pPr indent="-317500" lvl="1" marL="914400" rtl="0">
              <a:lnSpc>
                <a:spcPct val="150000"/>
              </a:lnSpc>
              <a:spcBef>
                <a:spcPts val="0"/>
              </a:spcBef>
              <a:spcAft>
                <a:spcPts val="0"/>
              </a:spcAft>
              <a:buClr>
                <a:schemeClr val="lt1"/>
              </a:buClr>
              <a:buSzPts val="1400"/>
              <a:buFont typeface="Abel"/>
              <a:buChar char="○"/>
            </a:pPr>
            <a:r>
              <a:rPr lang="en">
                <a:solidFill>
                  <a:schemeClr val="lt1"/>
                </a:solidFill>
                <a:latin typeface="Abel"/>
                <a:ea typeface="Abel"/>
                <a:cs typeface="Abel"/>
                <a:sym typeface="Abel"/>
              </a:rPr>
              <a:t>Of the top 3 cities, how do the cost of living components compare to the designated benchmark?</a:t>
            </a:r>
            <a:endParaRPr>
              <a:solidFill>
                <a:schemeClr val="lt1"/>
              </a:solidFill>
              <a:latin typeface="Abel"/>
              <a:ea typeface="Abel"/>
              <a:cs typeface="Abel"/>
              <a:sym typeface="Abel"/>
            </a:endParaRPr>
          </a:p>
          <a:p>
            <a:pPr indent="0" lvl="0" marL="457200" rtl="0">
              <a:lnSpc>
                <a:spcPct val="150000"/>
              </a:lnSpc>
              <a:spcBef>
                <a:spcPts val="0"/>
              </a:spcBef>
              <a:spcAft>
                <a:spcPts val="0"/>
              </a:spcAft>
              <a:buNone/>
            </a:pPr>
            <a:r>
              <a:t/>
            </a:r>
            <a:endParaRPr>
              <a:solidFill>
                <a:schemeClr val="lt1"/>
              </a:solidFill>
              <a:latin typeface="Abel"/>
              <a:ea typeface="Abel"/>
              <a:cs typeface="Abel"/>
              <a:sym typeface="Abel"/>
            </a:endParaRPr>
          </a:p>
          <a:p>
            <a:pPr indent="0" lvl="0" marL="0" rtl="0">
              <a:lnSpc>
                <a:spcPct val="150000"/>
              </a:lnSpc>
              <a:spcBef>
                <a:spcPts val="0"/>
              </a:spcBef>
              <a:spcAft>
                <a:spcPts val="0"/>
              </a:spcAft>
              <a:buNone/>
            </a:pPr>
            <a:r>
              <a:t/>
            </a:r>
            <a:endParaRPr>
              <a:solidFill>
                <a:srgbClr val="FFFFFF"/>
              </a:solidFill>
              <a:latin typeface="Abel"/>
              <a:ea typeface="Abel"/>
              <a:cs typeface="Abel"/>
              <a:sym typeface="Abel"/>
            </a:endParaRPr>
          </a:p>
          <a:p>
            <a:pPr indent="0" lvl="0" marL="0">
              <a:lnSpc>
                <a:spcPct val="150000"/>
              </a:lnSpc>
              <a:spcBef>
                <a:spcPts val="0"/>
              </a:spcBef>
              <a:spcAft>
                <a:spcPts val="0"/>
              </a:spcAft>
              <a:buClr>
                <a:schemeClr val="dk1"/>
              </a:buClr>
              <a:buSzPts val="1100"/>
              <a:buFont typeface="Arial"/>
              <a:buNone/>
            </a:pPr>
            <a:r>
              <a:t/>
            </a:r>
            <a:endParaRPr>
              <a:solidFill>
                <a:srgbClr val="FFFFFF"/>
              </a:solidFill>
              <a:latin typeface="Abel"/>
              <a:ea typeface="Abel"/>
              <a:cs typeface="Abel"/>
              <a:sym typeface="Abel"/>
            </a:endParaRPr>
          </a:p>
          <a:p>
            <a:pPr indent="0" lvl="0" marL="0">
              <a:spcBef>
                <a:spcPts val="0"/>
              </a:spcBef>
              <a:spcAft>
                <a:spcPts val="0"/>
              </a:spcAft>
              <a:buNone/>
            </a:pPr>
            <a:r>
              <a:t/>
            </a:r>
            <a:endParaRPr>
              <a:solidFill>
                <a:srgbClr val="FFFFFF"/>
              </a:solidFill>
              <a:latin typeface="Abel"/>
              <a:ea typeface="Abel"/>
              <a:cs typeface="Abel"/>
              <a:sym typeface="Abel"/>
            </a:endParaRPr>
          </a:p>
        </p:txBody>
      </p:sp>
      <p:sp>
        <p:nvSpPr>
          <p:cNvPr id="63" name="Shape 63"/>
          <p:cNvSpPr txBox="1"/>
          <p:nvPr>
            <p:ph type="title"/>
          </p:nvPr>
        </p:nvSpPr>
        <p:spPr>
          <a:xfrm>
            <a:off x="87900" y="443375"/>
            <a:ext cx="8520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Project Purpose: </a:t>
            </a:r>
            <a:r>
              <a:rPr lang="en" sz="2200">
                <a:solidFill>
                  <a:srgbClr val="FFFFFF"/>
                </a:solidFill>
                <a:latin typeface="Abel"/>
                <a:ea typeface="Abel"/>
                <a:cs typeface="Abel"/>
                <a:sym typeface="Abel"/>
              </a:rPr>
              <a:t>Discover Profitable Locations for Data Scientist to Live</a:t>
            </a:r>
            <a:endParaRPr sz="2200">
              <a:solidFill>
                <a:srgbClr val="FFFFFF"/>
              </a:solidFill>
              <a:latin typeface="Abel"/>
              <a:ea typeface="Abel"/>
              <a:cs typeface="Abel"/>
              <a:sym typeface="Abe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Shape 68"/>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69" name="Shape 69"/>
          <p:cNvSpPr txBox="1"/>
          <p:nvPr>
            <p:ph idx="1" type="body"/>
          </p:nvPr>
        </p:nvSpPr>
        <p:spPr>
          <a:xfrm>
            <a:off x="279800" y="1519300"/>
            <a:ext cx="8520600" cy="34164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b="1" sz="1100">
              <a:solidFill>
                <a:srgbClr val="FFFFFF"/>
              </a:solidFill>
              <a:latin typeface="Abel"/>
              <a:ea typeface="Abel"/>
              <a:cs typeface="Abel"/>
              <a:sym typeface="Abel"/>
            </a:endParaRPr>
          </a:p>
          <a:p>
            <a:pPr indent="0" lvl="0" marL="0">
              <a:spcBef>
                <a:spcPts val="1600"/>
              </a:spcBef>
              <a:spcAft>
                <a:spcPts val="0"/>
              </a:spcAft>
              <a:buNone/>
            </a:pPr>
            <a:r>
              <a:rPr b="1" lang="en" sz="1400">
                <a:solidFill>
                  <a:srgbClr val="FFFFFF"/>
                </a:solidFill>
                <a:latin typeface="Abel"/>
                <a:ea typeface="Abel"/>
                <a:cs typeface="Abel"/>
                <a:sym typeface="Abel"/>
              </a:rPr>
              <a:t>Payscale.com</a:t>
            </a:r>
            <a:r>
              <a:rPr lang="en" sz="1400">
                <a:solidFill>
                  <a:srgbClr val="FFFFFF"/>
                </a:solidFill>
                <a:latin typeface="Abel"/>
                <a:ea typeface="Abel"/>
                <a:cs typeface="Abel"/>
                <a:sym typeface="Abel"/>
              </a:rPr>
              <a:t> : Web scraping to gather Data Scientist salaries for all records in the United States.</a:t>
            </a:r>
            <a:r>
              <a:rPr lang="en" sz="1100">
                <a:solidFill>
                  <a:srgbClr val="FFFFFF"/>
                </a:solidFill>
                <a:latin typeface="Abel"/>
                <a:ea typeface="Abel"/>
                <a:cs typeface="Abel"/>
                <a:sym typeface="Abel"/>
              </a:rPr>
              <a:t>  </a:t>
            </a:r>
            <a:endParaRPr sz="1100">
              <a:solidFill>
                <a:srgbClr val="FFFFFF"/>
              </a:solidFill>
              <a:latin typeface="Abel"/>
              <a:ea typeface="Abel"/>
              <a:cs typeface="Abel"/>
              <a:sym typeface="Abel"/>
            </a:endParaRPr>
          </a:p>
          <a:p>
            <a:pPr indent="0" lvl="0" marL="0" rtl="0">
              <a:spcBef>
                <a:spcPts val="1600"/>
              </a:spcBef>
              <a:spcAft>
                <a:spcPts val="0"/>
              </a:spcAft>
              <a:buNone/>
            </a:pPr>
            <a:r>
              <a:t/>
            </a:r>
            <a:endParaRPr sz="1100">
              <a:solidFill>
                <a:srgbClr val="FFFFFF"/>
              </a:solidFill>
              <a:latin typeface="Abel"/>
              <a:ea typeface="Abel"/>
              <a:cs typeface="Abel"/>
              <a:sym typeface="Abel"/>
            </a:endParaRPr>
          </a:p>
          <a:p>
            <a:pPr indent="0" lvl="0" marL="0">
              <a:spcBef>
                <a:spcPts val="1600"/>
              </a:spcBef>
              <a:spcAft>
                <a:spcPts val="0"/>
              </a:spcAft>
              <a:buNone/>
            </a:pPr>
            <a:r>
              <a:t/>
            </a:r>
            <a:endParaRPr b="1" sz="1100">
              <a:solidFill>
                <a:srgbClr val="FFFFFF"/>
              </a:solidFill>
              <a:latin typeface="Abel"/>
              <a:ea typeface="Abel"/>
              <a:cs typeface="Abel"/>
              <a:sym typeface="Abel"/>
            </a:endParaRPr>
          </a:p>
          <a:p>
            <a:pPr indent="0" lvl="0" marL="0">
              <a:spcBef>
                <a:spcPts val="1600"/>
              </a:spcBef>
              <a:spcAft>
                <a:spcPts val="0"/>
              </a:spcAft>
              <a:buNone/>
            </a:pPr>
            <a:r>
              <a:t/>
            </a:r>
            <a:endParaRPr b="1" sz="1100">
              <a:solidFill>
                <a:srgbClr val="FFFFFF"/>
              </a:solidFill>
              <a:latin typeface="Abel"/>
              <a:ea typeface="Abel"/>
              <a:cs typeface="Abel"/>
              <a:sym typeface="Abel"/>
            </a:endParaRPr>
          </a:p>
          <a:p>
            <a:pPr indent="0" lvl="0" marL="0">
              <a:spcBef>
                <a:spcPts val="1600"/>
              </a:spcBef>
              <a:spcAft>
                <a:spcPts val="0"/>
              </a:spcAft>
              <a:buNone/>
            </a:pPr>
            <a:r>
              <a:rPr b="1" lang="en" sz="1400">
                <a:solidFill>
                  <a:srgbClr val="FFFFFF"/>
                </a:solidFill>
                <a:latin typeface="Abel"/>
                <a:ea typeface="Abel"/>
                <a:cs typeface="Abel"/>
                <a:sym typeface="Abel"/>
              </a:rPr>
              <a:t>Numbeo API</a:t>
            </a:r>
            <a:r>
              <a:rPr lang="en" sz="1400">
                <a:solidFill>
                  <a:srgbClr val="FFFFFF"/>
                </a:solidFill>
                <a:latin typeface="Abel"/>
                <a:ea typeface="Abel"/>
                <a:cs typeface="Abel"/>
                <a:sym typeface="Abel"/>
              </a:rPr>
              <a:t>: Used API to gather detailed information related to cost of living as well as quality of life factors in the cities and surrounding areas where Data Scientist are represented. </a:t>
            </a:r>
            <a:endParaRPr sz="1400">
              <a:solidFill>
                <a:srgbClr val="FFFFFF"/>
              </a:solidFill>
              <a:latin typeface="Abel"/>
              <a:ea typeface="Abel"/>
              <a:cs typeface="Abel"/>
              <a:sym typeface="Abel"/>
            </a:endParaRPr>
          </a:p>
          <a:p>
            <a:pPr indent="0" lvl="0" marL="0">
              <a:spcBef>
                <a:spcPts val="1600"/>
              </a:spcBef>
              <a:spcAft>
                <a:spcPts val="0"/>
              </a:spcAft>
              <a:buNone/>
            </a:pPr>
            <a:r>
              <a:t/>
            </a:r>
            <a:endParaRPr sz="1100">
              <a:solidFill>
                <a:srgbClr val="FFFFFF"/>
              </a:solidFill>
              <a:latin typeface="Abel"/>
              <a:ea typeface="Abel"/>
              <a:cs typeface="Abel"/>
              <a:sym typeface="Abel"/>
            </a:endParaRPr>
          </a:p>
          <a:p>
            <a:pPr indent="0" lvl="0" marL="0">
              <a:spcBef>
                <a:spcPts val="1600"/>
              </a:spcBef>
              <a:spcAft>
                <a:spcPts val="1600"/>
              </a:spcAft>
              <a:buNone/>
            </a:pPr>
            <a:r>
              <a:t/>
            </a:r>
            <a:endParaRPr sz="1100">
              <a:solidFill>
                <a:srgbClr val="FFFFFF"/>
              </a:solidFill>
              <a:latin typeface="Abel"/>
              <a:ea typeface="Abel"/>
              <a:cs typeface="Abel"/>
              <a:sym typeface="Abel"/>
            </a:endParaRPr>
          </a:p>
        </p:txBody>
      </p:sp>
      <p:sp>
        <p:nvSpPr>
          <p:cNvPr id="70" name="Shape 70"/>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Data Sources</a:t>
            </a:r>
            <a:r>
              <a:rPr lang="en" sz="2400">
                <a:solidFill>
                  <a:srgbClr val="FFFFFF"/>
                </a:solidFill>
                <a:latin typeface="Abel"/>
                <a:ea typeface="Abel"/>
                <a:cs typeface="Abel"/>
                <a:sym typeface="Abel"/>
              </a:rPr>
              <a:t> </a:t>
            </a:r>
            <a:endParaRPr sz="2400">
              <a:solidFill>
                <a:srgbClr val="FFFFFF"/>
              </a:solidFill>
              <a:latin typeface="Abel"/>
              <a:ea typeface="Abel"/>
              <a:cs typeface="Abel"/>
              <a:sym typeface="Abel"/>
            </a:endParaRPr>
          </a:p>
        </p:txBody>
      </p:sp>
      <p:pic>
        <p:nvPicPr>
          <p:cNvPr descr="numbeo.png" id="71" name="Shape 71"/>
          <p:cNvPicPr preferRelativeResize="0"/>
          <p:nvPr/>
        </p:nvPicPr>
        <p:blipFill>
          <a:blip r:embed="rId3">
            <a:alphaModFix/>
          </a:blip>
          <a:stretch>
            <a:fillRect/>
          </a:stretch>
        </p:blipFill>
        <p:spPr>
          <a:xfrm>
            <a:off x="161800" y="2951275"/>
            <a:ext cx="2095500" cy="552450"/>
          </a:xfrm>
          <a:prstGeom prst="rect">
            <a:avLst/>
          </a:prstGeom>
          <a:noFill/>
          <a:ln>
            <a:noFill/>
          </a:ln>
        </p:spPr>
      </p:pic>
      <p:pic>
        <p:nvPicPr>
          <p:cNvPr descr="payscale.png" id="72" name="Shape 72"/>
          <p:cNvPicPr preferRelativeResize="0"/>
          <p:nvPr/>
        </p:nvPicPr>
        <p:blipFill>
          <a:blip r:embed="rId4">
            <a:alphaModFix/>
          </a:blip>
          <a:stretch>
            <a:fillRect/>
          </a:stretch>
        </p:blipFill>
        <p:spPr>
          <a:xfrm>
            <a:off x="149300" y="1343075"/>
            <a:ext cx="1905000" cy="638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Shape 77"/>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78" name="Shape 78"/>
          <p:cNvSpPr txBox="1"/>
          <p:nvPr>
            <p:ph idx="1" type="body"/>
          </p:nvPr>
        </p:nvSpPr>
        <p:spPr>
          <a:xfrm>
            <a:off x="326025" y="1319650"/>
            <a:ext cx="8356500" cy="3622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400">
                <a:solidFill>
                  <a:srgbClr val="FFFFFF"/>
                </a:solidFill>
                <a:latin typeface="Abel"/>
                <a:ea typeface="Abel"/>
                <a:cs typeface="Abel"/>
                <a:sym typeface="Abel"/>
              </a:rPr>
              <a:t>Scraping</a:t>
            </a:r>
            <a:r>
              <a:rPr lang="en" sz="1400">
                <a:solidFill>
                  <a:srgbClr val="FFFFFF"/>
                </a:solidFill>
                <a:latin typeface="Abel"/>
                <a:ea typeface="Abel"/>
                <a:cs typeface="Abel"/>
                <a:sym typeface="Abel"/>
              </a:rPr>
              <a:t>: Use of the python module BeautifulSoup4 to scrape from Payscale to gather the salary data for Data Scientists across the US.</a:t>
            </a:r>
            <a:endParaRPr sz="1400">
              <a:solidFill>
                <a:srgbClr val="FFFFFF"/>
              </a:solidFill>
              <a:latin typeface="Abel"/>
              <a:ea typeface="Abel"/>
              <a:cs typeface="Abel"/>
              <a:sym typeface="Abel"/>
            </a:endParaRPr>
          </a:p>
          <a:p>
            <a:pPr indent="0" lvl="0" marL="0">
              <a:spcBef>
                <a:spcPts val="1600"/>
              </a:spcBef>
              <a:spcAft>
                <a:spcPts val="0"/>
              </a:spcAft>
              <a:buNone/>
            </a:pPr>
            <a:r>
              <a:rPr b="1" lang="en" sz="1400">
                <a:solidFill>
                  <a:srgbClr val="FFFFFF"/>
                </a:solidFill>
                <a:latin typeface="Abel"/>
                <a:ea typeface="Abel"/>
                <a:cs typeface="Abel"/>
                <a:sym typeface="Abel"/>
              </a:rPr>
              <a:t>Regional Data</a:t>
            </a:r>
            <a:r>
              <a:rPr lang="en" sz="1400">
                <a:solidFill>
                  <a:srgbClr val="FFFFFF"/>
                </a:solidFill>
                <a:latin typeface="Abel"/>
                <a:ea typeface="Abel"/>
                <a:cs typeface="Abel"/>
                <a:sym typeface="Abel"/>
              </a:rPr>
              <a:t>: Gather data on the cities that match up with cities that have DS salary data as well as cities within 100km from (~60mi) from those city centers.</a:t>
            </a:r>
            <a:endParaRPr sz="1400">
              <a:solidFill>
                <a:srgbClr val="FFFFFF"/>
              </a:solidFill>
              <a:latin typeface="Abel"/>
              <a:ea typeface="Abel"/>
              <a:cs typeface="Abel"/>
              <a:sym typeface="Abel"/>
            </a:endParaRPr>
          </a:p>
          <a:p>
            <a:pPr indent="0" lvl="0" marL="0">
              <a:spcBef>
                <a:spcPts val="1600"/>
              </a:spcBef>
              <a:spcAft>
                <a:spcPts val="0"/>
              </a:spcAft>
              <a:buNone/>
            </a:pPr>
            <a:r>
              <a:rPr b="1" lang="en" sz="1400">
                <a:solidFill>
                  <a:schemeClr val="lt1"/>
                </a:solidFill>
                <a:latin typeface="Abel"/>
                <a:ea typeface="Abel"/>
                <a:cs typeface="Abel"/>
                <a:sym typeface="Abel"/>
              </a:rPr>
              <a:t>Machine Learning</a:t>
            </a:r>
            <a:r>
              <a:rPr lang="en" sz="1400">
                <a:solidFill>
                  <a:schemeClr val="lt1"/>
                </a:solidFill>
                <a:latin typeface="Abel"/>
                <a:ea typeface="Abel"/>
                <a:cs typeface="Abel"/>
                <a:sym typeface="Abel"/>
              </a:rPr>
              <a:t>: fit a linear regression classifier to multiple features in order to build a model that effectively determined the missing cost of living values with an R-squared value of 96.1319 %.</a:t>
            </a:r>
            <a:endParaRPr b="1" sz="1400">
              <a:solidFill>
                <a:srgbClr val="FFFFFF"/>
              </a:solidFill>
              <a:latin typeface="Abel"/>
              <a:ea typeface="Abel"/>
              <a:cs typeface="Abel"/>
              <a:sym typeface="Abel"/>
            </a:endParaRPr>
          </a:p>
          <a:p>
            <a:pPr indent="0" lvl="0" marL="0">
              <a:spcBef>
                <a:spcPts val="1600"/>
              </a:spcBef>
              <a:spcAft>
                <a:spcPts val="0"/>
              </a:spcAft>
              <a:buNone/>
            </a:pPr>
            <a:r>
              <a:rPr b="1" lang="en" sz="1400">
                <a:solidFill>
                  <a:srgbClr val="FFFFFF"/>
                </a:solidFill>
                <a:latin typeface="Abel"/>
                <a:ea typeface="Abel"/>
                <a:cs typeface="Abel"/>
                <a:sym typeface="Abel"/>
              </a:rPr>
              <a:t>Normalizing</a:t>
            </a:r>
            <a:r>
              <a:rPr lang="en" sz="1400">
                <a:solidFill>
                  <a:srgbClr val="FFFFFF"/>
                </a:solidFill>
                <a:latin typeface="Abel"/>
                <a:ea typeface="Abel"/>
                <a:cs typeface="Abel"/>
                <a:sym typeface="Abel"/>
              </a:rPr>
              <a:t>: The data returned from numbeo’s API used New York as a benchmark to normalize most of its indices. We decided to modify this default benchmark so that our target audience, our beloved cohort, will better understand it. To do this we modified the data to use Los Angeles as the benchmark.</a:t>
            </a:r>
            <a:endParaRPr sz="1400">
              <a:solidFill>
                <a:srgbClr val="FFFFFF"/>
              </a:solidFill>
              <a:latin typeface="Abel"/>
              <a:ea typeface="Abel"/>
              <a:cs typeface="Abel"/>
              <a:sym typeface="Abel"/>
            </a:endParaRPr>
          </a:p>
          <a:p>
            <a:pPr indent="0" lvl="0" marL="0">
              <a:spcBef>
                <a:spcPts val="1600"/>
              </a:spcBef>
              <a:spcAft>
                <a:spcPts val="1600"/>
              </a:spcAft>
              <a:buNone/>
            </a:pPr>
            <a:r>
              <a:rPr b="1" lang="en" sz="1400">
                <a:solidFill>
                  <a:srgbClr val="FFFFFF"/>
                </a:solidFill>
                <a:latin typeface="Abel"/>
                <a:ea typeface="Abel"/>
                <a:cs typeface="Abel"/>
                <a:sym typeface="Abel"/>
              </a:rPr>
              <a:t>Converting</a:t>
            </a:r>
            <a:r>
              <a:rPr lang="en" sz="1400">
                <a:solidFill>
                  <a:srgbClr val="FFFFFF"/>
                </a:solidFill>
                <a:latin typeface="Abel"/>
                <a:ea typeface="Abel"/>
                <a:cs typeface="Abel"/>
                <a:sym typeface="Abel"/>
              </a:rPr>
              <a:t>: Using Numbeo’s built-in app we created profiles for a “single Data Scientist” and a “Data Scientist with a family of four”. With those profiles we converted our normalized data into monetary values.</a:t>
            </a:r>
            <a:endParaRPr sz="1400">
              <a:solidFill>
                <a:srgbClr val="FFFFFF"/>
              </a:solidFill>
              <a:latin typeface="Abel"/>
              <a:ea typeface="Abel"/>
              <a:cs typeface="Abel"/>
              <a:sym typeface="Abel"/>
            </a:endParaRPr>
          </a:p>
        </p:txBody>
      </p:sp>
      <p:sp>
        <p:nvSpPr>
          <p:cNvPr id="79" name="Shape 79"/>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Data Gathering, Cleaning and Organizing</a:t>
            </a:r>
            <a:endParaRPr sz="2400">
              <a:solidFill>
                <a:srgbClr val="FFFFFF"/>
              </a:solidFill>
              <a:latin typeface="Abel"/>
              <a:ea typeface="Abel"/>
              <a:cs typeface="Abel"/>
              <a:sym typeface="Abe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Shape 84"/>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85" name="Shape 85"/>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Profiles</a:t>
            </a:r>
            <a:endParaRPr sz="2400">
              <a:solidFill>
                <a:srgbClr val="FFFFFF"/>
              </a:solidFill>
              <a:latin typeface="Abel"/>
              <a:ea typeface="Abel"/>
              <a:cs typeface="Abel"/>
              <a:sym typeface="Abel"/>
            </a:endParaRPr>
          </a:p>
        </p:txBody>
      </p:sp>
      <p:graphicFrame>
        <p:nvGraphicFramePr>
          <p:cNvPr id="86" name="Shape 86"/>
          <p:cNvGraphicFramePr/>
          <p:nvPr/>
        </p:nvGraphicFramePr>
        <p:xfrm>
          <a:off x="76200" y="1408785"/>
          <a:ext cx="3000000" cy="3000000"/>
        </p:xfrm>
        <a:graphic>
          <a:graphicData uri="http://schemas.openxmlformats.org/drawingml/2006/table">
            <a:tbl>
              <a:tblPr>
                <a:noFill/>
                <a:tableStyleId>{754D7026-B3D9-4A65-B588-B01ECF7241BF}</a:tableStyleId>
              </a:tblPr>
              <a:tblGrid>
                <a:gridCol w="4083050"/>
                <a:gridCol w="2548100"/>
                <a:gridCol w="2324625"/>
              </a:tblGrid>
              <a:tr h="223650">
                <a:tc>
                  <a:txBody>
                    <a:bodyPr>
                      <a:noAutofit/>
                    </a:bodyPr>
                    <a:lstStyle/>
                    <a:p>
                      <a:pPr indent="0" lvl="0" marL="0" rtl="0">
                        <a:lnSpc>
                          <a:spcPct val="115000"/>
                        </a:lnSpc>
                        <a:spcBef>
                          <a:spcPts val="0"/>
                        </a:spcBef>
                        <a:spcAft>
                          <a:spcPts val="0"/>
                        </a:spcAft>
                        <a:buNone/>
                      </a:pPr>
                      <a:r>
                        <a:rPr b="1" lang="en" sz="1200">
                          <a:solidFill>
                            <a:srgbClr val="F3F3F3"/>
                          </a:solidFill>
                          <a:latin typeface="Abel"/>
                          <a:ea typeface="Abel"/>
                          <a:cs typeface="Abel"/>
                          <a:sym typeface="Abel"/>
                        </a:rPr>
                        <a:t>Profile Questions:</a:t>
                      </a:r>
                      <a:endParaRPr b="1" sz="12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b="1" lang="en" sz="1200">
                          <a:solidFill>
                            <a:srgbClr val="F3F3F3"/>
                          </a:solidFill>
                          <a:latin typeface="Abel"/>
                          <a:ea typeface="Abel"/>
                          <a:cs typeface="Abel"/>
                          <a:sym typeface="Abel"/>
                        </a:rPr>
                        <a:t>Single DS</a:t>
                      </a:r>
                      <a:endParaRPr b="1" sz="12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b="1" lang="en" sz="1200">
                          <a:solidFill>
                            <a:srgbClr val="F3F3F3"/>
                          </a:solidFill>
                          <a:latin typeface="Abel"/>
                          <a:ea typeface="Abel"/>
                          <a:cs typeface="Abel"/>
                          <a:sym typeface="Abel"/>
                        </a:rPr>
                        <a:t>Family Ds</a:t>
                      </a:r>
                      <a:endParaRPr b="1" sz="12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1).Members of your household:</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4</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Clr>
                          <a:srgbClr val="000000"/>
                        </a:buClr>
                        <a:buSzPts val="1100"/>
                        <a:buFont typeface="Arial"/>
                        <a:buNone/>
                      </a:pPr>
                      <a:r>
                        <a:rPr lang="en" sz="1100">
                          <a:solidFill>
                            <a:srgbClr val="F3F3F3"/>
                          </a:solidFill>
                          <a:latin typeface="Abel"/>
                          <a:ea typeface="Abel"/>
                          <a:cs typeface="Abel"/>
                          <a:sym typeface="Abel"/>
                        </a:rPr>
                        <a:t>2).Eating lunch or dinner in restaurants: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50% of the time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25% of the time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3).When eating in restaurants you are choosing inexpensive restaurants: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80% of the time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30% of the time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4).Drinking Coffee outside of your home: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High</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High</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5).Going out (cinema, nightlife, etc.):</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once per week per household member</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twice per month per household member</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6).Smoking (household overall):</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0 packs of cigarettes per day</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0 packs of cigarettes per day</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7).Alcoholic beverages (consume):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Moderate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Low</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8).At home we are eating:</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Western food</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Western food</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9).Driving car:</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Moderate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Moderate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10).Taking Taxi:</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No</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No</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11).Paying for public transport tickets: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None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None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12).Sport Memberships: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No</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2 Household members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13).Vacation and Travel:</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Two per year (one week each)</a:t>
                      </a:r>
                      <a:endParaRPr sz="1100">
                        <a:solidFill>
                          <a:srgbClr val="F3F3F3"/>
                        </a:solidFill>
                        <a:latin typeface="Abel"/>
                        <a:ea typeface="Abel"/>
                        <a:cs typeface="Abel"/>
                        <a:sym typeface="Abel"/>
                      </a:endParaRPr>
                    </a:p>
                    <a:p>
                      <a:pPr indent="0" lvl="0" marL="0" rtl="0">
                        <a:lnSpc>
                          <a:spcPct val="115000"/>
                        </a:lnSpc>
                        <a:spcBef>
                          <a:spcPts val="0"/>
                        </a:spcBef>
                        <a:spcAft>
                          <a:spcPts val="0"/>
                        </a:spcAft>
                        <a:buNone/>
                      </a:pPr>
                      <a:r>
                        <a:rPr lang="en" sz="1100">
                          <a:solidFill>
                            <a:srgbClr val="F3F3F3"/>
                          </a:solidFill>
                          <a:latin typeface="Abel"/>
                          <a:ea typeface="Abel"/>
                          <a:cs typeface="Abel"/>
                          <a:sym typeface="Abel"/>
                        </a:rPr>
                        <a:t>relatively expensive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Once per year (one week each)</a:t>
                      </a:r>
                      <a:endParaRPr sz="1100">
                        <a:solidFill>
                          <a:srgbClr val="F3F3F3"/>
                        </a:solidFill>
                        <a:latin typeface="Abel"/>
                        <a:ea typeface="Abel"/>
                        <a:cs typeface="Abel"/>
                        <a:sym typeface="Abel"/>
                      </a:endParaRPr>
                    </a:p>
                    <a:p>
                      <a:pPr indent="0" lvl="0" marL="0" rtl="0">
                        <a:lnSpc>
                          <a:spcPct val="115000"/>
                        </a:lnSpc>
                        <a:spcBef>
                          <a:spcPts val="0"/>
                        </a:spcBef>
                        <a:spcAft>
                          <a:spcPts val="0"/>
                        </a:spcAft>
                        <a:buNone/>
                      </a:pPr>
                      <a:r>
                        <a:rPr lang="en" sz="1100">
                          <a:solidFill>
                            <a:srgbClr val="F3F3F3"/>
                          </a:solidFill>
                          <a:latin typeface="Abel"/>
                          <a:ea typeface="Abel"/>
                          <a:cs typeface="Abel"/>
                          <a:sym typeface="Abel"/>
                        </a:rPr>
                        <a:t>relatively expensive</a:t>
                      </a:r>
                      <a:endParaRPr sz="1100">
                        <a:solidFill>
                          <a:srgbClr val="F3F3F3"/>
                        </a:solidFill>
                        <a:latin typeface="Abel"/>
                        <a:ea typeface="Abel"/>
                        <a:cs typeface="Abel"/>
                        <a:sym typeface="Abel"/>
                      </a:endParaRPr>
                    </a:p>
                  </a:txBody>
                  <a:tcPr marT="19050" marB="19050" marR="91425" marL="9142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r h="215075">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14).Buying Clothing and Shoes:</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Moderate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100">
                          <a:solidFill>
                            <a:srgbClr val="F3F3F3"/>
                          </a:solidFill>
                          <a:latin typeface="Abel"/>
                          <a:ea typeface="Abel"/>
                          <a:cs typeface="Abel"/>
                          <a:sym typeface="Abel"/>
                        </a:rPr>
                        <a:t>Moderate</a:t>
                      </a:r>
                      <a:endParaRPr sz="1100">
                        <a:solidFill>
                          <a:srgbClr val="F3F3F3"/>
                        </a:solidFill>
                        <a:latin typeface="Abel"/>
                        <a:ea typeface="Abel"/>
                        <a:cs typeface="Abel"/>
                        <a:sym typeface="Abel"/>
                      </a:endParaRPr>
                    </a:p>
                  </a:txBody>
                  <a:tcPr marT="19050" marB="19050" marR="28575" marL="28575" anchor="b">
                    <a:lnL cap="flat" cmpd="sng" w="9525">
                      <a:solidFill>
                        <a:srgbClr val="999999"/>
                      </a:solidFill>
                      <a:prstDash val="solid"/>
                      <a:round/>
                      <a:headEnd len="med" w="med" type="none"/>
                      <a:tailEnd len="med" w="med" type="none"/>
                    </a:lnL>
                    <a:lnR cap="flat" cmpd="sng" w="9525">
                      <a:solidFill>
                        <a:srgbClr val="999999"/>
                      </a:solidFill>
                      <a:prstDash val="solid"/>
                      <a:round/>
                      <a:headEnd len="med" w="med" type="none"/>
                      <a:tailEnd len="med" w="med" type="none"/>
                    </a:lnR>
                    <a:lnT cap="flat" cmpd="sng" w="9525">
                      <a:solidFill>
                        <a:srgbClr val="999999"/>
                      </a:solidFill>
                      <a:prstDash val="solid"/>
                      <a:round/>
                      <a:headEnd len="med" w="med" type="none"/>
                      <a:tailEnd len="med" w="med" type="none"/>
                    </a:lnT>
                    <a:lnB cap="flat" cmpd="sng" w="9525">
                      <a:solidFill>
                        <a:srgbClr val="999999"/>
                      </a:solidFill>
                      <a:prstDash val="solid"/>
                      <a:round/>
                      <a:headEnd len="med" w="med" type="none"/>
                      <a:tailEnd len="med" w="med" type="none"/>
                    </a:lnB>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92" name="Shape 92"/>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Data Analysis (DA): </a:t>
            </a:r>
            <a:r>
              <a:rPr lang="en" sz="3000">
                <a:solidFill>
                  <a:srgbClr val="FFFFFF"/>
                </a:solidFill>
                <a:latin typeface="Abel"/>
                <a:ea typeface="Abel"/>
                <a:cs typeface="Abel"/>
                <a:sym typeface="Abel"/>
              </a:rPr>
              <a:t>Data Overview</a:t>
            </a:r>
            <a:r>
              <a:rPr lang="en" sz="2400">
                <a:solidFill>
                  <a:srgbClr val="FFFFFF"/>
                </a:solidFill>
                <a:latin typeface="Abel"/>
                <a:ea typeface="Abel"/>
                <a:cs typeface="Abel"/>
                <a:sym typeface="Abel"/>
              </a:rPr>
              <a:t> </a:t>
            </a:r>
            <a:endParaRPr sz="2400">
              <a:solidFill>
                <a:srgbClr val="FFFFFF"/>
              </a:solidFill>
              <a:latin typeface="Abel"/>
              <a:ea typeface="Abel"/>
              <a:cs typeface="Abel"/>
              <a:sym typeface="Abel"/>
            </a:endParaRPr>
          </a:p>
        </p:txBody>
      </p:sp>
      <p:pic>
        <p:nvPicPr>
          <p:cNvPr id="93" name="Shape 93"/>
          <p:cNvPicPr preferRelativeResize="0"/>
          <p:nvPr/>
        </p:nvPicPr>
        <p:blipFill>
          <a:blip r:embed="rId3">
            <a:alphaModFix/>
          </a:blip>
          <a:stretch>
            <a:fillRect/>
          </a:stretch>
        </p:blipFill>
        <p:spPr>
          <a:xfrm>
            <a:off x="31550" y="1274400"/>
            <a:ext cx="6733475" cy="3869100"/>
          </a:xfrm>
          <a:prstGeom prst="rect">
            <a:avLst/>
          </a:prstGeom>
          <a:noFill/>
          <a:ln>
            <a:noFill/>
          </a:ln>
        </p:spPr>
      </p:pic>
      <p:graphicFrame>
        <p:nvGraphicFramePr>
          <p:cNvPr id="94" name="Shape 94"/>
          <p:cNvGraphicFramePr/>
          <p:nvPr/>
        </p:nvGraphicFramePr>
        <p:xfrm>
          <a:off x="6861650" y="1433700"/>
          <a:ext cx="3000000" cy="3000000"/>
        </p:xfrm>
        <a:graphic>
          <a:graphicData uri="http://schemas.openxmlformats.org/drawingml/2006/table">
            <a:tbl>
              <a:tblPr>
                <a:noFill/>
                <a:tableStyleId>{754D7026-B3D9-4A65-B588-B01ECF7241BF}</a:tableStyleId>
              </a:tblPr>
              <a:tblGrid>
                <a:gridCol w="349125"/>
                <a:gridCol w="890400"/>
                <a:gridCol w="890400"/>
              </a:tblGrid>
              <a:tr h="28730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1</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Cupertino</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$125,000.00</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2</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San Jose</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$117,109.79</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3</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Palo Alto</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$114,109.51</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4</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San Francisco</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$114,060.42</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5</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Bellevue</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$111,968.75</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6</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Santa Clara</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$109,926.79</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7</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San Mateo</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$104,804.68</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8</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Mountain View</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$103,042.00</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9</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Seattle</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$100,529.55</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r h="342250">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10</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nSpc>
                          <a:spcPct val="115000"/>
                        </a:lnSpc>
                        <a:spcBef>
                          <a:spcPts val="0"/>
                        </a:spcBef>
                        <a:spcAft>
                          <a:spcPts val="0"/>
                        </a:spcAft>
                        <a:buNone/>
                      </a:pPr>
                      <a:r>
                        <a:rPr lang="en" sz="1000">
                          <a:solidFill>
                            <a:srgbClr val="F3F3F3"/>
                          </a:solidFill>
                          <a:latin typeface="Abel"/>
                          <a:ea typeface="Abel"/>
                          <a:cs typeface="Abel"/>
                          <a:sym typeface="Abel"/>
                        </a:rPr>
                        <a:t>New York</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c>
                  <a:txBody>
                    <a:bodyPr>
                      <a:noAutofit/>
                    </a:bodyPr>
                    <a:lstStyle/>
                    <a:p>
                      <a:pPr indent="0" lvl="0" marL="0" rtl="0" algn="r">
                        <a:lnSpc>
                          <a:spcPct val="115000"/>
                        </a:lnSpc>
                        <a:spcBef>
                          <a:spcPts val="0"/>
                        </a:spcBef>
                        <a:spcAft>
                          <a:spcPts val="0"/>
                        </a:spcAft>
                        <a:buNone/>
                      </a:pPr>
                      <a:r>
                        <a:rPr lang="en" sz="1000">
                          <a:solidFill>
                            <a:srgbClr val="F3F3F3"/>
                          </a:solidFill>
                          <a:latin typeface="Abel"/>
                          <a:ea typeface="Abel"/>
                          <a:cs typeface="Abel"/>
                          <a:sym typeface="Abel"/>
                        </a:rPr>
                        <a:t>$99,199.95</a:t>
                      </a:r>
                      <a:endParaRPr sz="1000">
                        <a:solidFill>
                          <a:srgbClr val="F3F3F3"/>
                        </a:solidFill>
                        <a:latin typeface="Abel"/>
                        <a:ea typeface="Abel"/>
                        <a:cs typeface="Abel"/>
                        <a:sym typeface="Abel"/>
                      </a:endParaRPr>
                    </a:p>
                  </a:txBody>
                  <a:tcPr marT="19050" marB="19050" marR="28575" marL="28575" anchor="b">
                    <a:lnL cap="flat" cmpd="sng" w="9500">
                      <a:solidFill>
                        <a:srgbClr val="CCCCCC"/>
                      </a:solidFill>
                      <a:prstDash val="solid"/>
                      <a:round/>
                      <a:headEnd len="med" w="med" type="none"/>
                      <a:tailEnd len="med" w="med" type="none"/>
                    </a:lnL>
                    <a:lnR cap="flat" cmpd="sng" w="9500">
                      <a:solidFill>
                        <a:srgbClr val="CCCCCC"/>
                      </a:solidFill>
                      <a:prstDash val="solid"/>
                      <a:round/>
                      <a:headEnd len="med" w="med" type="none"/>
                      <a:tailEnd len="med" w="med" type="none"/>
                    </a:lnR>
                    <a:lnT cap="flat" cmpd="sng" w="9500">
                      <a:solidFill>
                        <a:srgbClr val="CCCCCC"/>
                      </a:solidFill>
                      <a:prstDash val="solid"/>
                      <a:round/>
                      <a:headEnd len="med" w="med" type="none"/>
                      <a:tailEnd len="med" w="med" type="none"/>
                    </a:lnT>
                    <a:lnB cap="flat" cmpd="sng" w="9500">
                      <a:solidFill>
                        <a:srgbClr val="CCCCCC"/>
                      </a:solidFill>
                      <a:prstDash val="solid"/>
                      <a:round/>
                      <a:headEnd len="med" w="med" type="none"/>
                      <a:tailEnd len="med" w="med"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Shape 99"/>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sz="1100">
              <a:solidFill>
                <a:srgbClr val="FFFFFF"/>
              </a:solidFill>
              <a:latin typeface="Abel"/>
              <a:ea typeface="Abel"/>
              <a:cs typeface="Abel"/>
              <a:sym typeface="Abel"/>
            </a:endParaRPr>
          </a:p>
        </p:txBody>
      </p:sp>
      <p:sp>
        <p:nvSpPr>
          <p:cNvPr id="100" name="Shape 100"/>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Top Ten Cities for a Data Scientist</a:t>
            </a:r>
            <a:endParaRPr sz="2400">
              <a:solidFill>
                <a:srgbClr val="FFFFFF"/>
              </a:solidFill>
              <a:latin typeface="Abel"/>
              <a:ea typeface="Abel"/>
              <a:cs typeface="Abel"/>
              <a:sym typeface="Abel"/>
            </a:endParaRPr>
          </a:p>
        </p:txBody>
      </p:sp>
      <p:pic>
        <p:nvPicPr>
          <p:cNvPr id="101" name="Shape 101"/>
          <p:cNvPicPr preferRelativeResize="0"/>
          <p:nvPr/>
        </p:nvPicPr>
        <p:blipFill>
          <a:blip r:embed="rId3">
            <a:alphaModFix/>
          </a:blip>
          <a:stretch>
            <a:fillRect/>
          </a:stretch>
        </p:blipFill>
        <p:spPr>
          <a:xfrm>
            <a:off x="0" y="1602650"/>
            <a:ext cx="4840951" cy="3047100"/>
          </a:xfrm>
          <a:prstGeom prst="rect">
            <a:avLst/>
          </a:prstGeom>
          <a:noFill/>
          <a:ln>
            <a:noFill/>
          </a:ln>
        </p:spPr>
      </p:pic>
      <p:pic>
        <p:nvPicPr>
          <p:cNvPr id="102" name="Shape 102"/>
          <p:cNvPicPr preferRelativeResize="0"/>
          <p:nvPr/>
        </p:nvPicPr>
        <p:blipFill>
          <a:blip r:embed="rId4">
            <a:alphaModFix/>
          </a:blip>
          <a:stretch>
            <a:fillRect/>
          </a:stretch>
        </p:blipFill>
        <p:spPr>
          <a:xfrm>
            <a:off x="4764750" y="1675900"/>
            <a:ext cx="4120925" cy="2850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Shape 107"/>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999999"/>
              </a:solidFill>
              <a:latin typeface="Abel"/>
              <a:ea typeface="Abel"/>
              <a:cs typeface="Abel"/>
              <a:sym typeface="Abel"/>
            </a:endParaRPr>
          </a:p>
        </p:txBody>
      </p:sp>
      <p:pic>
        <p:nvPicPr>
          <p:cNvPr id="108" name="Shape 108"/>
          <p:cNvPicPr preferRelativeResize="0"/>
          <p:nvPr/>
        </p:nvPicPr>
        <p:blipFill>
          <a:blip r:embed="rId3">
            <a:alphaModFix/>
          </a:blip>
          <a:stretch>
            <a:fillRect/>
          </a:stretch>
        </p:blipFill>
        <p:spPr>
          <a:xfrm>
            <a:off x="4860245" y="2627850"/>
            <a:ext cx="3853156" cy="2280200"/>
          </a:xfrm>
          <a:prstGeom prst="rect">
            <a:avLst/>
          </a:prstGeom>
          <a:noFill/>
          <a:ln>
            <a:noFill/>
          </a:ln>
        </p:spPr>
      </p:pic>
      <p:pic>
        <p:nvPicPr>
          <p:cNvPr id="109" name="Shape 109"/>
          <p:cNvPicPr preferRelativeResize="0"/>
          <p:nvPr/>
        </p:nvPicPr>
        <p:blipFill>
          <a:blip r:embed="rId4">
            <a:alphaModFix/>
          </a:blip>
          <a:stretch>
            <a:fillRect/>
          </a:stretch>
        </p:blipFill>
        <p:spPr>
          <a:xfrm>
            <a:off x="4076100" y="1380550"/>
            <a:ext cx="2488050" cy="2488050"/>
          </a:xfrm>
          <a:prstGeom prst="rect">
            <a:avLst/>
          </a:prstGeom>
          <a:noFill/>
          <a:ln>
            <a:noFill/>
          </a:ln>
        </p:spPr>
      </p:pic>
      <p:sp>
        <p:nvSpPr>
          <p:cNvPr id="110" name="Shape 110"/>
          <p:cNvSpPr txBox="1"/>
          <p:nvPr>
            <p:ph idx="1" type="body"/>
          </p:nvPr>
        </p:nvSpPr>
        <p:spPr>
          <a:xfrm>
            <a:off x="84750" y="3616050"/>
            <a:ext cx="3339000" cy="13113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Center of Silicon Valley</a:t>
            </a:r>
            <a:endParaRPr sz="1100">
              <a:solidFill>
                <a:srgbClr val="FFFFFF"/>
              </a:solidFill>
              <a:latin typeface="Abel"/>
              <a:ea typeface="Abel"/>
              <a:cs typeface="Abel"/>
              <a:sym typeface="Abel"/>
            </a:endParaRPr>
          </a:p>
          <a:p>
            <a:pPr indent="-298450" lvl="0" marL="457200" rtl="0">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Considered most diverse among 100 largest metros </a:t>
            </a:r>
            <a:endParaRPr sz="1100">
              <a:solidFill>
                <a:srgbClr val="FFFFFF"/>
              </a:solidFill>
              <a:latin typeface="Abel"/>
              <a:ea typeface="Abel"/>
              <a:cs typeface="Abel"/>
              <a:sym typeface="Abel"/>
            </a:endParaRPr>
          </a:p>
          <a:p>
            <a:pPr indent="-298450" lvl="0" marL="457200" rtl="0">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Access to State and National Forest and beautiful coastline</a:t>
            </a:r>
            <a:endParaRPr sz="1100">
              <a:solidFill>
                <a:srgbClr val="FFFFFF"/>
              </a:solidFill>
              <a:latin typeface="Abel"/>
              <a:ea typeface="Abel"/>
              <a:cs typeface="Abel"/>
              <a:sym typeface="Abel"/>
            </a:endParaRPr>
          </a:p>
          <a:p>
            <a:pPr indent="-298450" lvl="0" marL="457200" rtl="0">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Bay Area transit makes all surrounding metros easily accessible</a:t>
            </a:r>
            <a:endParaRPr sz="1100">
              <a:solidFill>
                <a:srgbClr val="FFFFFF"/>
              </a:solidFill>
              <a:latin typeface="Abel"/>
              <a:ea typeface="Abel"/>
              <a:cs typeface="Abel"/>
              <a:sym typeface="Abel"/>
            </a:endParaRPr>
          </a:p>
          <a:p>
            <a:pPr indent="0" lvl="0" marL="0" rtl="0">
              <a:spcBef>
                <a:spcPts val="1600"/>
              </a:spcBef>
              <a:spcAft>
                <a:spcPts val="1600"/>
              </a:spcAft>
              <a:buNone/>
            </a:pPr>
            <a:r>
              <a:t/>
            </a:r>
            <a:endParaRPr sz="1100">
              <a:solidFill>
                <a:srgbClr val="FFFFFF"/>
              </a:solidFill>
              <a:latin typeface="Abel"/>
              <a:ea typeface="Abel"/>
              <a:cs typeface="Abel"/>
              <a:sym typeface="Abel"/>
            </a:endParaRPr>
          </a:p>
        </p:txBody>
      </p:sp>
      <p:sp>
        <p:nvSpPr>
          <p:cNvPr id="111" name="Shape 111"/>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Top Three Cities for a Single Data Scientist</a:t>
            </a:r>
            <a:endParaRPr sz="2400">
              <a:solidFill>
                <a:srgbClr val="FFFFFF"/>
              </a:solidFill>
              <a:latin typeface="Abel"/>
              <a:ea typeface="Abel"/>
              <a:cs typeface="Abel"/>
              <a:sym typeface="Abel"/>
            </a:endParaRPr>
          </a:p>
        </p:txBody>
      </p:sp>
      <p:pic>
        <p:nvPicPr>
          <p:cNvPr id="112" name="Shape 112"/>
          <p:cNvPicPr preferRelativeResize="0"/>
          <p:nvPr/>
        </p:nvPicPr>
        <p:blipFill>
          <a:blip r:embed="rId5">
            <a:alphaModFix amt="69000"/>
          </a:blip>
          <a:stretch>
            <a:fillRect/>
          </a:stretch>
        </p:blipFill>
        <p:spPr>
          <a:xfrm>
            <a:off x="171575" y="1659976"/>
            <a:ext cx="2893824" cy="1928725"/>
          </a:xfrm>
          <a:prstGeom prst="rect">
            <a:avLst/>
          </a:prstGeom>
          <a:noFill/>
          <a:ln>
            <a:noFill/>
          </a:ln>
        </p:spPr>
      </p:pic>
      <p:sp>
        <p:nvSpPr>
          <p:cNvPr id="113" name="Shape 113"/>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a:solidFill>
                  <a:srgbClr val="FFFFFF"/>
                </a:solidFill>
                <a:latin typeface="Abel"/>
                <a:ea typeface="Abel"/>
                <a:cs typeface="Abel"/>
                <a:sym typeface="Abel"/>
              </a:rPr>
              <a:t>City # 3:</a:t>
            </a:r>
            <a:r>
              <a:rPr lang="en">
                <a:solidFill>
                  <a:srgbClr val="FFFFFF"/>
                </a:solidFill>
                <a:latin typeface="Abel"/>
                <a:ea typeface="Abel"/>
                <a:cs typeface="Abel"/>
                <a:sym typeface="Abel"/>
              </a:rPr>
              <a:t> San Jose, CA</a:t>
            </a:r>
            <a:endParaRPr>
              <a:solidFill>
                <a:srgbClr val="FFFFFF"/>
              </a:solidFill>
              <a:latin typeface="Abel"/>
              <a:ea typeface="Abel"/>
              <a:cs typeface="Abel"/>
              <a:sym typeface="Abel"/>
            </a:endParaRPr>
          </a:p>
        </p:txBody>
      </p:sp>
      <p:sp>
        <p:nvSpPr>
          <p:cNvPr id="114" name="Shape 114"/>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Restaurant: $660</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 $267</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 $1,920</a:t>
            </a:r>
            <a:br>
              <a:rPr b="1"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 $</a:t>
            </a:r>
            <a:r>
              <a:rPr b="1" lang="en" sz="1100">
                <a:solidFill>
                  <a:schemeClr val="lt1"/>
                </a:solidFill>
                <a:latin typeface="Abel"/>
                <a:ea typeface="Abel"/>
                <a:cs typeface="Abel"/>
                <a:sym typeface="Abel"/>
              </a:rPr>
              <a:t>9</a:t>
            </a:r>
            <a:r>
              <a:rPr b="1" lang="en" sz="1100">
                <a:solidFill>
                  <a:schemeClr val="lt1"/>
                </a:solidFill>
                <a:latin typeface="Abel"/>
                <a:ea typeface="Abel"/>
                <a:cs typeface="Abel"/>
                <a:sym typeface="Abel"/>
              </a:rPr>
              <a:t>,</a:t>
            </a:r>
            <a:r>
              <a:rPr b="1" lang="en" sz="1100">
                <a:solidFill>
                  <a:schemeClr val="lt1"/>
                </a:solidFill>
                <a:latin typeface="Abel"/>
                <a:ea typeface="Abel"/>
                <a:cs typeface="Abel"/>
                <a:sym typeface="Abel"/>
              </a:rPr>
              <a:t>759</a:t>
            </a:r>
            <a:br>
              <a:rPr b="1" lang="en" sz="1100">
                <a:solidFill>
                  <a:schemeClr val="lt1"/>
                </a:solidFill>
                <a:latin typeface="Abel"/>
                <a:ea typeface="Abel"/>
                <a:cs typeface="Abel"/>
                <a:sym typeface="Abel"/>
              </a:rPr>
            </a:b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 $5,959</a:t>
            </a:r>
            <a:endParaRPr b="1" sz="1100">
              <a:solidFill>
                <a:srgbClr val="FFFFFF"/>
              </a:solidFill>
              <a:latin typeface="Abel"/>
              <a:ea typeface="Abel"/>
              <a:cs typeface="Abel"/>
              <a:sym typeface="Abe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p:nvPr/>
        </p:nvSpPr>
        <p:spPr>
          <a:xfrm>
            <a:off x="0" y="1274250"/>
            <a:ext cx="9144000" cy="3869100"/>
          </a:xfrm>
          <a:prstGeom prst="rect">
            <a:avLst/>
          </a:prstGeom>
          <a:solidFill>
            <a:schemeClr val="dk2"/>
          </a:solidFill>
          <a:ln cap="flat" cmpd="sng" w="9525">
            <a:solidFill>
              <a:schemeClr val="dk2"/>
            </a:solidFill>
            <a:prstDash val="solid"/>
            <a:round/>
            <a:headEnd len="med" w="med" type="none"/>
            <a:tailEnd len="med" w="med" type="none"/>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999999"/>
              </a:solidFill>
              <a:latin typeface="Abel"/>
              <a:ea typeface="Abel"/>
              <a:cs typeface="Abel"/>
              <a:sym typeface="Abel"/>
            </a:endParaRPr>
          </a:p>
        </p:txBody>
      </p:sp>
      <p:pic>
        <p:nvPicPr>
          <p:cNvPr id="120" name="Shape 120"/>
          <p:cNvPicPr preferRelativeResize="0"/>
          <p:nvPr/>
        </p:nvPicPr>
        <p:blipFill>
          <a:blip r:embed="rId3">
            <a:alphaModFix/>
          </a:blip>
          <a:stretch>
            <a:fillRect/>
          </a:stretch>
        </p:blipFill>
        <p:spPr>
          <a:xfrm>
            <a:off x="4898900" y="2627850"/>
            <a:ext cx="3814501" cy="2280191"/>
          </a:xfrm>
          <a:prstGeom prst="rect">
            <a:avLst/>
          </a:prstGeom>
          <a:noFill/>
          <a:ln>
            <a:noFill/>
          </a:ln>
        </p:spPr>
      </p:pic>
      <p:pic>
        <p:nvPicPr>
          <p:cNvPr id="121" name="Shape 121"/>
          <p:cNvPicPr preferRelativeResize="0"/>
          <p:nvPr/>
        </p:nvPicPr>
        <p:blipFill>
          <a:blip r:embed="rId4">
            <a:alphaModFix/>
          </a:blip>
          <a:stretch>
            <a:fillRect/>
          </a:stretch>
        </p:blipFill>
        <p:spPr>
          <a:xfrm>
            <a:off x="4076100" y="1380550"/>
            <a:ext cx="2488050" cy="2488050"/>
          </a:xfrm>
          <a:prstGeom prst="rect">
            <a:avLst/>
          </a:prstGeom>
          <a:noFill/>
          <a:ln>
            <a:noFill/>
          </a:ln>
        </p:spPr>
      </p:pic>
      <p:sp>
        <p:nvSpPr>
          <p:cNvPr id="122" name="Shape 122"/>
          <p:cNvSpPr txBox="1"/>
          <p:nvPr>
            <p:ph idx="1" type="body"/>
          </p:nvPr>
        </p:nvSpPr>
        <p:spPr>
          <a:xfrm>
            <a:off x="83100" y="3521225"/>
            <a:ext cx="2982300" cy="1657200"/>
          </a:xfrm>
          <a:prstGeom prst="rect">
            <a:avLst/>
          </a:prstGeom>
        </p:spPr>
        <p:txBody>
          <a:bodyPr anchorCtr="0" anchor="t" bIns="91425" lIns="91425" spcFirstLastPara="1" rIns="91425" wrap="square" tIns="91425">
            <a:noAutofit/>
          </a:bodyPr>
          <a:lstStyle/>
          <a:p>
            <a:pPr indent="-298450" lvl="0" marL="457200" marR="0" rtl="0" algn="l">
              <a:lnSpc>
                <a:spcPct val="115000"/>
              </a:lnSpc>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Seattle satellite city</a:t>
            </a:r>
            <a:endParaRPr sz="1100">
              <a:solidFill>
                <a:srgbClr val="FFFFFF"/>
              </a:solidFill>
              <a:latin typeface="Abel"/>
              <a:ea typeface="Abel"/>
              <a:cs typeface="Abel"/>
              <a:sym typeface="Abel"/>
            </a:endParaRPr>
          </a:p>
          <a:p>
            <a:pPr indent="-298450" lvl="0" marL="457200" marR="0" rtl="0" algn="l">
              <a:lnSpc>
                <a:spcPct val="115000"/>
              </a:lnSpc>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Variety of parks and outdoor activities </a:t>
            </a:r>
            <a:endParaRPr sz="1100">
              <a:solidFill>
                <a:srgbClr val="FFFFFF"/>
              </a:solidFill>
              <a:latin typeface="Abel"/>
              <a:ea typeface="Abel"/>
              <a:cs typeface="Abel"/>
              <a:sym typeface="Abel"/>
            </a:endParaRPr>
          </a:p>
          <a:p>
            <a:pPr indent="-298450" lvl="0" marL="457200" marR="0" rtl="0" algn="l">
              <a:lnSpc>
                <a:spcPct val="115000"/>
              </a:lnSpc>
              <a:spcBef>
                <a:spcPts val="0"/>
              </a:spcBef>
              <a:spcAft>
                <a:spcPts val="0"/>
              </a:spcAft>
              <a:buClr>
                <a:srgbClr val="FFFFFF"/>
              </a:buClr>
              <a:buSzPts val="1100"/>
              <a:buFont typeface="Abel"/>
              <a:buChar char="●"/>
            </a:pPr>
            <a:r>
              <a:rPr lang="en" sz="1100">
                <a:solidFill>
                  <a:srgbClr val="FFFFFF"/>
                </a:solidFill>
                <a:latin typeface="Abel"/>
                <a:ea typeface="Abel"/>
                <a:cs typeface="Abel"/>
                <a:sym typeface="Abel"/>
              </a:rPr>
              <a:t>Downtown is the business epicenter that is also home to vibrant food scene and thriving nightlife</a:t>
            </a:r>
            <a:endParaRPr sz="1100">
              <a:solidFill>
                <a:srgbClr val="FFFFFF"/>
              </a:solidFill>
              <a:latin typeface="Abel"/>
              <a:ea typeface="Abel"/>
              <a:cs typeface="Abel"/>
              <a:sym typeface="Abel"/>
            </a:endParaRPr>
          </a:p>
        </p:txBody>
      </p:sp>
      <p:sp>
        <p:nvSpPr>
          <p:cNvPr id="123" name="Shape 123"/>
          <p:cNvSpPr txBox="1"/>
          <p:nvPr>
            <p:ph type="title"/>
          </p:nvPr>
        </p:nvSpPr>
        <p:spPr>
          <a:xfrm>
            <a:off x="76200" y="576750"/>
            <a:ext cx="8520600" cy="69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FFFFF"/>
                </a:solidFill>
                <a:latin typeface="Abel"/>
                <a:ea typeface="Abel"/>
                <a:cs typeface="Abel"/>
                <a:sym typeface="Abel"/>
              </a:rPr>
              <a:t>DA: </a:t>
            </a:r>
            <a:r>
              <a:rPr lang="en" sz="3000">
                <a:solidFill>
                  <a:srgbClr val="FFFFFF"/>
                </a:solidFill>
                <a:latin typeface="Abel"/>
                <a:ea typeface="Abel"/>
                <a:cs typeface="Abel"/>
                <a:sym typeface="Abel"/>
              </a:rPr>
              <a:t>Top Three Cities for a Single Data Scientist</a:t>
            </a:r>
            <a:endParaRPr sz="2400">
              <a:solidFill>
                <a:srgbClr val="FFFFFF"/>
              </a:solidFill>
              <a:latin typeface="Abel"/>
              <a:ea typeface="Abel"/>
              <a:cs typeface="Abel"/>
              <a:sym typeface="Abel"/>
            </a:endParaRPr>
          </a:p>
        </p:txBody>
      </p:sp>
      <p:sp>
        <p:nvSpPr>
          <p:cNvPr id="124" name="Shape 124"/>
          <p:cNvSpPr txBox="1"/>
          <p:nvPr/>
        </p:nvSpPr>
        <p:spPr>
          <a:xfrm>
            <a:off x="63975" y="1274250"/>
            <a:ext cx="2091900" cy="409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b="1" lang="en">
                <a:solidFill>
                  <a:srgbClr val="FFFFFF"/>
                </a:solidFill>
                <a:latin typeface="Abel"/>
                <a:ea typeface="Abel"/>
                <a:cs typeface="Abel"/>
                <a:sym typeface="Abel"/>
              </a:rPr>
              <a:t>City # 2</a:t>
            </a:r>
            <a:r>
              <a:rPr lang="en">
                <a:solidFill>
                  <a:srgbClr val="FFFFFF"/>
                </a:solidFill>
                <a:latin typeface="Abel"/>
                <a:ea typeface="Abel"/>
                <a:cs typeface="Abel"/>
                <a:sym typeface="Abel"/>
              </a:rPr>
              <a:t>: Bellevue, WA</a:t>
            </a:r>
            <a:endParaRPr>
              <a:solidFill>
                <a:srgbClr val="FFFFFF"/>
              </a:solidFill>
              <a:latin typeface="Abel"/>
              <a:ea typeface="Abel"/>
              <a:cs typeface="Abel"/>
              <a:sym typeface="Abel"/>
            </a:endParaRPr>
          </a:p>
        </p:txBody>
      </p:sp>
      <p:pic>
        <p:nvPicPr>
          <p:cNvPr id="125" name="Shape 125"/>
          <p:cNvPicPr preferRelativeResize="0"/>
          <p:nvPr/>
        </p:nvPicPr>
        <p:blipFill>
          <a:blip r:embed="rId5">
            <a:alphaModFix/>
          </a:blip>
          <a:stretch>
            <a:fillRect/>
          </a:stretch>
        </p:blipFill>
        <p:spPr>
          <a:xfrm>
            <a:off x="171572" y="1659963"/>
            <a:ext cx="2893834" cy="1823575"/>
          </a:xfrm>
          <a:prstGeom prst="rect">
            <a:avLst/>
          </a:prstGeom>
          <a:noFill/>
          <a:ln>
            <a:noFill/>
          </a:ln>
        </p:spPr>
      </p:pic>
      <p:sp>
        <p:nvSpPr>
          <p:cNvPr id="126" name="Shape 126"/>
          <p:cNvSpPr txBox="1"/>
          <p:nvPr>
            <p:ph idx="1" type="body"/>
          </p:nvPr>
        </p:nvSpPr>
        <p:spPr>
          <a:xfrm>
            <a:off x="6668450" y="1424850"/>
            <a:ext cx="2323500" cy="9942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b="1" lang="en" sz="1100">
                <a:solidFill>
                  <a:srgbClr val="FFFFFF"/>
                </a:solidFill>
                <a:latin typeface="Abel"/>
                <a:ea typeface="Abel"/>
                <a:cs typeface="Abel"/>
                <a:sym typeface="Abel"/>
              </a:rPr>
              <a:t>Restaura</a:t>
            </a:r>
            <a:r>
              <a:rPr b="1" lang="en" sz="1100">
                <a:solidFill>
                  <a:srgbClr val="FFFFFF"/>
                </a:solidFill>
                <a:latin typeface="Abel"/>
                <a:ea typeface="Abel"/>
                <a:cs typeface="Abel"/>
                <a:sym typeface="Abel"/>
              </a:rPr>
              <a:t>nt: </a:t>
            </a:r>
            <a:r>
              <a:rPr lang="en" sz="1100">
                <a:solidFill>
                  <a:srgbClr val="FFFFFF"/>
                </a:solidFill>
                <a:latin typeface="Abel"/>
                <a:ea typeface="Abel"/>
                <a:cs typeface="Abel"/>
                <a:sym typeface="Abel"/>
              </a:rPr>
              <a:t>$624</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Groceries:</a:t>
            </a:r>
            <a:r>
              <a:rPr lang="en" sz="1100">
                <a:solidFill>
                  <a:srgbClr val="FFFFFF"/>
                </a:solidFill>
                <a:latin typeface="Abel"/>
                <a:ea typeface="Abel"/>
                <a:cs typeface="Abel"/>
                <a:sym typeface="Abel"/>
              </a:rPr>
              <a:t> $259</a:t>
            </a:r>
            <a:br>
              <a:rPr b="1"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Rent</a:t>
            </a:r>
            <a:r>
              <a:rPr lang="en" sz="1100">
                <a:solidFill>
                  <a:srgbClr val="FFFFFF"/>
                </a:solidFill>
                <a:latin typeface="Abel"/>
                <a:ea typeface="Abel"/>
                <a:cs typeface="Abel"/>
                <a:sym typeface="Abel"/>
              </a:rPr>
              <a:t>: $1,110</a:t>
            </a:r>
            <a:br>
              <a:rPr lang="en" sz="1100">
                <a:solidFill>
                  <a:srgbClr val="FFFFFF"/>
                </a:solidFill>
                <a:latin typeface="Abel"/>
                <a:ea typeface="Abel"/>
                <a:cs typeface="Abel"/>
                <a:sym typeface="Abel"/>
              </a:rPr>
            </a:br>
            <a:r>
              <a:rPr b="1" lang="en" sz="1100">
                <a:solidFill>
                  <a:schemeClr val="lt1"/>
                </a:solidFill>
                <a:latin typeface="Abel"/>
                <a:ea typeface="Abel"/>
                <a:cs typeface="Abel"/>
                <a:sym typeface="Abel"/>
              </a:rPr>
              <a:t>Salary</a:t>
            </a:r>
            <a:r>
              <a:rPr lang="en" sz="1100">
                <a:solidFill>
                  <a:schemeClr val="lt1"/>
                </a:solidFill>
                <a:latin typeface="Abel"/>
                <a:ea typeface="Abel"/>
                <a:cs typeface="Abel"/>
                <a:sym typeface="Abel"/>
              </a:rPr>
              <a:t>: $9,331</a:t>
            </a:r>
            <a:br>
              <a:rPr lang="en" sz="1100">
                <a:solidFill>
                  <a:schemeClr val="lt1"/>
                </a:solidFill>
                <a:latin typeface="Abel"/>
                <a:ea typeface="Abel"/>
                <a:cs typeface="Abel"/>
                <a:sym typeface="Abel"/>
              </a:rPr>
            </a:br>
            <a:br>
              <a:rPr lang="en" sz="1100">
                <a:solidFill>
                  <a:srgbClr val="FFFFFF"/>
                </a:solidFill>
                <a:latin typeface="Abel"/>
                <a:ea typeface="Abel"/>
                <a:cs typeface="Abel"/>
                <a:sym typeface="Abel"/>
              </a:rPr>
            </a:br>
            <a:r>
              <a:rPr b="1" lang="en" sz="1100">
                <a:solidFill>
                  <a:srgbClr val="FFFFFF"/>
                </a:solidFill>
                <a:latin typeface="Abel"/>
                <a:ea typeface="Abel"/>
                <a:cs typeface="Abel"/>
                <a:sym typeface="Abel"/>
              </a:rPr>
              <a:t>Net Living</a:t>
            </a:r>
            <a:r>
              <a:rPr lang="en" sz="1100">
                <a:solidFill>
                  <a:srgbClr val="FFFFFF"/>
                </a:solidFill>
                <a:latin typeface="Abel"/>
                <a:ea typeface="Abel"/>
                <a:cs typeface="Abel"/>
                <a:sym typeface="Abel"/>
              </a:rPr>
              <a:t>: $6,433</a:t>
            </a:r>
            <a:endParaRPr sz="1100">
              <a:solidFill>
                <a:srgbClr val="FFFFFF"/>
              </a:solidFill>
              <a:latin typeface="Abel"/>
              <a:ea typeface="Abel"/>
              <a:cs typeface="Abel"/>
              <a:sym typeface="Abe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